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83" r:id="rId5"/>
    <p:sldId id="273" r:id="rId6"/>
    <p:sldId id="261" r:id="rId7"/>
    <p:sldId id="274" r:id="rId8"/>
    <p:sldId id="264" r:id="rId9"/>
    <p:sldId id="284" r:id="rId10"/>
    <p:sldId id="280" r:id="rId11"/>
    <p:sldId id="282" r:id="rId12"/>
    <p:sldId id="276" r:id="rId13"/>
    <p:sldId id="279" r:id="rId14"/>
    <p:sldId id="275" r:id="rId15"/>
    <p:sldId id="281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4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1" autoAdjust="0"/>
    <p:restoredTop sz="89911" autoAdjust="0"/>
  </p:normalViewPr>
  <p:slideViewPr>
    <p:cSldViewPr snapToGrid="0">
      <p:cViewPr varScale="1">
        <p:scale>
          <a:sx n="116" d="100"/>
          <a:sy n="116" d="100"/>
        </p:scale>
        <p:origin x="114" y="12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9/7/2022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9/7/2022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91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29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058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42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968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63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94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04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12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4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221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6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8F12-96AD-4ED4-8132-A78F5E42C1F5}" type="datetime1">
              <a:rPr lang="en-US" smtClean="0"/>
              <a:pPr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61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6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77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2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94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3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CBBB-D1D1-4386-A5E9-07F3477B78F3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CAD8-0EA7-4615-B69B-B2F199EF3A93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4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0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5A17D9B-D4D3-4E23-88DF-2E354FA43196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6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9/7/2022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0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9/7/2022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09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killings@oaklandc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hyperlink" Target="http://www.oaklandca.go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365" y="682260"/>
            <a:ext cx="6936377" cy="2237014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Limited Public Financing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365" y="4406634"/>
            <a:ext cx="10058400" cy="1143000"/>
          </a:xfrm>
        </p:spPr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Presented by</a:t>
            </a:r>
          </a:p>
          <a:p>
            <a:r>
              <a:rPr lang="en-US" dirty="0">
                <a:latin typeface="Montserrat" panose="00000500000000000000" pitchFamily="2" charset="0"/>
              </a:rPr>
              <a:t>Public Ethics Commission</a:t>
            </a:r>
          </a:p>
        </p:txBody>
      </p:sp>
      <p:pic>
        <p:nvPicPr>
          <p:cNvPr id="5" name="Picture 2" descr="Oakland City Hall Twilight Full Mo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780" y="1308366"/>
            <a:ext cx="3068219" cy="2047196"/>
          </a:xfrm>
          <a:prstGeom prst="rect">
            <a:avLst/>
          </a:prstGeom>
          <a:noFill/>
          <a:ln w="12700" algn="in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890" y="4406634"/>
            <a:ext cx="1610995" cy="161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38893"/>
            <a:ext cx="10058400" cy="79846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How to Receive Reimbursements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0160" y="1838177"/>
            <a:ext cx="9180576" cy="434763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  File LPF Form 3 – Reimbursement Claim Form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Initial Form 3 submission must be filed with PEC by the September 19, 2022 deadline (5:00 p.m.).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Additional Form 3 Reimbursement Requests may be filed on a rolling basis after the first submission on Sept 19.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Must be filed in increments of at least $1000 (or $500 in the last 10 days before the election)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Should itemize payments (use PEC Form 3 Cover sheet)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Only certain types of expenditures are eligible for reimbursement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Must include copies of the following:</a:t>
            </a:r>
          </a:p>
          <a:p>
            <a:pPr marL="1460020" lvl="6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Billing invoices</a:t>
            </a:r>
          </a:p>
          <a:p>
            <a:pPr marL="1460020" lvl="6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Checks used to pay the invoices (copies of front and back of check)</a:t>
            </a:r>
          </a:p>
          <a:p>
            <a:pPr marL="1460020" lvl="6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Applicable campaign material (the “thing” purchased), where applicable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Receiving Reimbursements Continued…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9643873" cy="4023360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Submit Form 3 and attachments to the Public Ethics Commission.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Checks will take approximately 10 days to process and will be mailed to the campaign address provided on vendor application form.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Reimbursement checks must be deposited into the campaign account within 30 days of receipt.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Deadline for submitting reimbursement claims is 5:00 p.m. November 7, 2022, the day before the election.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6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5" y="661306"/>
            <a:ext cx="10972800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Post-Election Procedures</a:t>
            </a:r>
            <a:r>
              <a:rPr lang="en-US" dirty="0">
                <a:solidFill>
                  <a:srgbClr val="C64106"/>
                </a:solidFill>
                <a:latin typeface="Montserrat SemiBold" panose="00000700000000000000" pitchFamily="2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4578" y="1807028"/>
            <a:ext cx="8913549" cy="4341875"/>
          </a:xfrm>
        </p:spPr>
        <p:txBody>
          <a:bodyPr>
            <a:normAutofit/>
          </a:bodyPr>
          <a:lstStyle/>
          <a:p>
            <a:pPr marL="566928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By January 31, 2023, candidates must return a certain portion of surplus funds left in the campaign account as of December 31, 2022.</a:t>
            </a:r>
          </a:p>
          <a:p>
            <a:pPr marL="566928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Amount of funds to be returned must be the percentage of total contributions received that the LPF funds constituted.</a:t>
            </a:r>
          </a:p>
          <a:p>
            <a:pPr marL="1110996" lvl="3" indent="-342900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Example:  If you raised $50,000 during your campaign, and received $10,000 in LPF funds (20%), and you have $12,000 left on December 31, you must return $400 (your remaining funds less LPF funds received multiplied by 20%) to the City.</a:t>
            </a:r>
          </a:p>
          <a:p>
            <a:pPr marL="566928" indent="-457200">
              <a:buClr>
                <a:schemeClr val="tx2"/>
              </a:buClr>
              <a:buFont typeface="+mj-lt"/>
              <a:buAutoNum type="arabicPeriod"/>
            </a:pPr>
            <a:r>
              <a:rPr lang="en-US" dirty="0">
                <a:latin typeface="Montserrat" panose="00000500000000000000" pitchFamily="2" charset="0"/>
              </a:rPr>
              <a:t>LPF Form 4 provides a formula for your calculation.</a:t>
            </a:r>
          </a:p>
          <a:p>
            <a:pPr marL="566928" indent="-457200">
              <a:buFont typeface="+mj-lt"/>
              <a:buAutoNum type="arabicPeriod"/>
            </a:pPr>
            <a:endParaRPr lang="en-US" dirty="0">
              <a:latin typeface="Montserrat" panose="00000500000000000000" pitchFamily="2" charset="0"/>
            </a:endParaRPr>
          </a:p>
          <a:p>
            <a:pPr marL="109728" indent="0">
              <a:buNone/>
            </a:pPr>
            <a:r>
              <a:rPr lang="en-US" dirty="0">
                <a:latin typeface="Montserrat" panose="00000500000000000000" pitchFamily="2" charset="0"/>
              </a:rPr>
              <a:t>Note: PEC staff can help you calculate your surplus funds amount to be returned.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4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622" y="563334"/>
            <a:ext cx="10972800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Review and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8729" y="2102468"/>
            <a:ext cx="7927192" cy="31553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All campaigns receiving LPF funds will be audited for compliance with the law by the City Auditor.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Public Ethics Commission may impose fines, penalties, and require the return of LPF funds for a violation of the LPF Act.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8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785" y="550789"/>
            <a:ext cx="10972800" cy="10668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We Want Your Feedback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1115785" y="2206586"/>
            <a:ext cx="6513400" cy="1824664"/>
          </a:xfrm>
        </p:spPr>
        <p:txBody>
          <a:bodyPr>
            <a:normAutofit/>
          </a:bodyPr>
          <a:lstStyle/>
          <a:p>
            <a:pPr marL="201168" lvl="1" indent="0">
              <a:buClr>
                <a:schemeClr val="tx2"/>
              </a:buClr>
              <a:buNone/>
            </a:pPr>
            <a:r>
              <a:rPr lang="en-US" sz="2800" dirty="0">
                <a:latin typeface="Montserrat" panose="00000500000000000000" pitchFamily="2" charset="0"/>
              </a:rPr>
              <a:t>How did the program benefit your campaign? What can be done to improve the program?</a:t>
            </a:r>
            <a:endParaRPr lang="en-US" sz="2800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0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621" y="636814"/>
            <a:ext cx="10044793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Additional 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9418" y="1846485"/>
            <a:ext cx="5064578" cy="4341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Jelani Killings</a:t>
            </a:r>
          </a:p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Phone: (510)484-1292</a:t>
            </a:r>
          </a:p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Email: </a:t>
            </a:r>
            <a:r>
              <a:rPr lang="en-US" dirty="0">
                <a:latin typeface="Montserrat" panose="00000500000000000000" pitchFamily="2" charset="0"/>
                <a:hlinkClick r:id="rId3"/>
              </a:rPr>
              <a:t>jkillings@oaklandca.gov</a:t>
            </a:r>
            <a:endParaRPr lang="en-US" sz="18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en-US" sz="1800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Electronic versions of LPF Forms can be found at </a:t>
            </a:r>
            <a:r>
              <a:rPr lang="en-US" dirty="0">
                <a:latin typeface="Montserrat" panose="00000500000000000000" pitchFamily="2" charset="0"/>
                <a:hlinkClick r:id="rId4"/>
              </a:rPr>
              <a:t>www.oaklandca.gov</a:t>
            </a:r>
            <a:endParaRPr lang="en-US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Search: PEC LPF Form (1,2,3,4)</a:t>
            </a:r>
          </a:p>
        </p:txBody>
      </p:sp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19FF5B-0B0F-4C7A-A3C9-24DD62DA08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6440" y="2083900"/>
            <a:ext cx="2921000" cy="387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71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607" y="522515"/>
            <a:ext cx="10972800" cy="10668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Public Ethics Commission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8111" y="2087336"/>
            <a:ext cx="5097345" cy="4003221"/>
          </a:xfrm>
        </p:spPr>
        <p:txBody>
          <a:bodyPr>
            <a:normAutofit/>
          </a:bodyPr>
          <a:lstStyle/>
          <a:p>
            <a:pPr marL="0" lvl="0" indent="0">
              <a:lnSpc>
                <a:spcPts val="2040"/>
              </a:lnSpc>
              <a:buNone/>
            </a:pPr>
            <a:r>
              <a:rPr lang="en-US" u="sng" dirty="0">
                <a:latin typeface="Montserrat" panose="00000500000000000000" pitchFamily="2" charset="0"/>
              </a:rPr>
              <a:t>Commission staff: </a:t>
            </a:r>
          </a:p>
          <a:p>
            <a:pPr lvl="0"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Executive Director, Kellie Johnson</a:t>
            </a:r>
          </a:p>
          <a:p>
            <a:pPr lvl="0"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Investigator, Simon Russell</a:t>
            </a:r>
          </a:p>
          <a:p>
            <a:pPr lvl="0"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Lead Analyst, Suzanne Doran</a:t>
            </a:r>
          </a:p>
          <a:p>
            <a:pPr lvl="0"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Ethics Analyst, Jelani Killings</a:t>
            </a:r>
          </a:p>
          <a:p>
            <a:pPr lvl="0"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Administrative Assistant, Ana Lara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985" y="5286375"/>
            <a:ext cx="967422" cy="92800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38879E-5D96-4996-AC7D-228E3EB24D06}"/>
              </a:ext>
            </a:extLst>
          </p:cNvPr>
          <p:cNvSpPr txBox="1">
            <a:spLocks/>
          </p:cNvSpPr>
          <p:nvPr/>
        </p:nvSpPr>
        <p:spPr>
          <a:xfrm>
            <a:off x="6777120" y="2087335"/>
            <a:ext cx="3787458" cy="400322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40"/>
              </a:lnSpc>
              <a:buNone/>
            </a:pPr>
            <a:r>
              <a:rPr lang="en-US" u="sng" dirty="0">
                <a:latin typeface="Montserrat" panose="00000500000000000000" pitchFamily="2" charset="0"/>
              </a:rPr>
              <a:t>Commissioners: </a:t>
            </a:r>
          </a:p>
          <a:p>
            <a:pPr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</a:t>
            </a:r>
            <a:r>
              <a:rPr lang="en-US" dirty="0" err="1">
                <a:latin typeface="Montserrat" panose="00000500000000000000" pitchFamily="2" charset="0"/>
              </a:rPr>
              <a:t>Arvon</a:t>
            </a:r>
            <a:r>
              <a:rPr lang="en-US" dirty="0">
                <a:latin typeface="Montserrat" panose="00000500000000000000" pitchFamily="2" charset="0"/>
              </a:rPr>
              <a:t> J. </a:t>
            </a:r>
            <a:r>
              <a:rPr lang="en-US" dirty="0" err="1">
                <a:latin typeface="Montserrat" panose="00000500000000000000" pitchFamily="2" charset="0"/>
              </a:rPr>
              <a:t>Parteet</a:t>
            </a:r>
            <a:r>
              <a:rPr lang="en-US" dirty="0">
                <a:latin typeface="Montserrat" panose="00000500000000000000" pitchFamily="2" charset="0"/>
              </a:rPr>
              <a:t>, Chair</a:t>
            </a:r>
          </a:p>
          <a:p>
            <a:pPr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Ryan </a:t>
            </a:r>
            <a:r>
              <a:rPr lang="en-US" dirty="0" err="1">
                <a:latin typeface="Montserrat" panose="00000500000000000000" pitchFamily="2" charset="0"/>
              </a:rPr>
              <a:t>Micik</a:t>
            </a:r>
            <a:r>
              <a:rPr lang="en-US" dirty="0">
                <a:latin typeface="Montserrat" panose="00000500000000000000" pitchFamily="2" charset="0"/>
              </a:rPr>
              <a:t>, Vice-Chair</a:t>
            </a:r>
          </a:p>
          <a:p>
            <a:pPr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</a:t>
            </a:r>
            <a:r>
              <a:rPr lang="en-US" dirty="0" err="1">
                <a:latin typeface="Montserrat" panose="00000500000000000000" pitchFamily="2" charset="0"/>
              </a:rPr>
              <a:t>Charotte</a:t>
            </a:r>
            <a:r>
              <a:rPr lang="en-US" dirty="0">
                <a:latin typeface="Montserrat" panose="00000500000000000000" pitchFamily="2" charset="0"/>
              </a:rPr>
              <a:t> Hill</a:t>
            </a:r>
          </a:p>
          <a:p>
            <a:pPr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Joe Tuman</a:t>
            </a:r>
          </a:p>
          <a:p>
            <a:pPr>
              <a:lnSpc>
                <a:spcPts val="204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  Francis Upton IV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115" y="653151"/>
            <a:ext cx="10972800" cy="10668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PEC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892" y="1867644"/>
            <a:ext cx="9067692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Montserrat" panose="00000500000000000000" pitchFamily="2" charset="0"/>
              </a:rPr>
              <a:t>Founded in 1996 with the goal of ensuring “fairness, openness, honesty and integrity" in city government.</a:t>
            </a:r>
          </a:p>
          <a:p>
            <a:pPr marL="41148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1664" y="5239662"/>
            <a:ext cx="963251" cy="92667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7EC3810-3F90-4533-A1CC-E14FA4EFC0AC}"/>
              </a:ext>
            </a:extLst>
          </p:cNvPr>
          <p:cNvSpPr txBox="1">
            <a:spLocks/>
          </p:cNvSpPr>
          <p:nvPr/>
        </p:nvSpPr>
        <p:spPr>
          <a:xfrm>
            <a:off x="1319893" y="2764117"/>
            <a:ext cx="8226443" cy="66488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0"/>
              </a:rPr>
              <a:t>PEC Jurisdiction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C6107EB-8B65-493E-A2C1-7B1F8C9331FA}"/>
              </a:ext>
            </a:extLst>
          </p:cNvPr>
          <p:cNvSpPr txBox="1">
            <a:spLocks/>
          </p:cNvSpPr>
          <p:nvPr/>
        </p:nvSpPr>
        <p:spPr>
          <a:xfrm>
            <a:off x="1319892" y="3283116"/>
            <a:ext cx="8811660" cy="2764116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Government Ethics Act (GEA) 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Oakland's Campaign Reform Act (OCRA)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Sunshine Ordinance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The Limited Public Financing Act (LPFA)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The Lobbyist Registration Act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 panose="00000500000000000000" pitchFamily="2" charset="0"/>
              </a:rPr>
              <a:t>    Oakland's False Endorsement in Campaign Literature Act</a:t>
            </a:r>
          </a:p>
          <a:p>
            <a:pPr marL="411480" lvl="1" indent="0">
              <a:buFont typeface="Calibri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836" y="311096"/>
            <a:ext cx="10197194" cy="145075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Limited Public Financing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060" y="1845734"/>
            <a:ext cx="9846236" cy="928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Provides a limited amount of funding by way of reimbursements to a District City Council candidate’s campaign for certain campaign expenditures.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22A345-958B-408B-83C6-39EB952F854D}"/>
              </a:ext>
            </a:extLst>
          </p:cNvPr>
          <p:cNvSpPr txBox="1">
            <a:spLocks/>
          </p:cNvSpPr>
          <p:nvPr/>
        </p:nvSpPr>
        <p:spPr>
          <a:xfrm>
            <a:off x="1310315" y="2964996"/>
            <a:ext cx="9846236" cy="2996892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Montserrat" panose="00000500000000000000" pitchFamily="2" charset="0"/>
              </a:rPr>
              <a:t>LPF Act was created in 1999 to:</a:t>
            </a:r>
          </a:p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Ensure individuals have a fair and equal opportunity to participate in the elective and governmental process</a:t>
            </a:r>
          </a:p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Reduce the influence of large contributors</a:t>
            </a:r>
          </a:p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Ease the pressure on candidates to raise large amounts of money</a:t>
            </a:r>
          </a:p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Encourage competition for elective office</a:t>
            </a:r>
          </a:p>
          <a:p>
            <a:pPr marL="457200" indent="-457200">
              <a:buClr>
                <a:schemeClr val="tx2"/>
              </a:buClr>
              <a:buFont typeface="+mj-lt"/>
              <a:buAutoNum type="alphaLcPeriod"/>
            </a:pPr>
            <a:r>
              <a:rPr lang="en-US" dirty="0">
                <a:latin typeface="Montserrat" panose="00000500000000000000" pitchFamily="2" charset="0"/>
              </a:rPr>
              <a:t>Allow candidates to spend less time fundraising and more time dealing with important constituent and community issues</a:t>
            </a:r>
          </a:p>
          <a:p>
            <a:pPr marL="0" indent="0"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7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979" y="685805"/>
            <a:ext cx="10972800" cy="10668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Funds Available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1254578" y="1841211"/>
            <a:ext cx="6950637" cy="4341875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Total amount available in the Limited Public Financing Account = $177,000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Phase I = Total funds will be divided evenly among all candidates who opt into the program and meet Form 1 deadline (Aug. 31</a:t>
            </a:r>
            <a:r>
              <a:rPr lang="en-US" baseline="30000" dirty="0">
                <a:latin typeface="Montserrat" panose="00000500000000000000" pitchFamily="2" charset="0"/>
              </a:rPr>
              <a:t>st</a:t>
            </a:r>
            <a:r>
              <a:rPr lang="en-US" dirty="0">
                <a:latin typeface="Montserrat" panose="00000500000000000000" pitchFamily="2" charset="0"/>
              </a:rPr>
              <a:t>)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Phase II = Redistribution of untouched Phase I funds after the initial Form 3 deadline (Sept. 19</a:t>
            </a:r>
            <a:r>
              <a:rPr lang="en-US" baseline="30000" dirty="0">
                <a:latin typeface="Montserrat" panose="00000500000000000000" pitchFamily="2" charset="0"/>
              </a:rPr>
              <a:t>th</a:t>
            </a:r>
            <a:r>
              <a:rPr lang="en-US" dirty="0">
                <a:latin typeface="Montserrat" panose="00000500000000000000" pitchFamily="2" charset="0"/>
              </a:rPr>
              <a:t>) to only those who submitted at least one Form 3 packet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8 candidates were certified by the City Clerk (for District City Councilmember Districts 2, 4, 6)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8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110343" y="669471"/>
            <a:ext cx="10972800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Phase I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D5E31B3-31A2-45E9-BAE9-9F61F1E42A8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223804"/>
              </p:ext>
            </p:extLst>
          </p:nvPr>
        </p:nvGraphicFramePr>
        <p:xfrm>
          <a:off x="1157288" y="2370682"/>
          <a:ext cx="4755832" cy="20731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77916">
                  <a:extLst>
                    <a:ext uri="{9D8B030D-6E8A-4147-A177-3AD203B41FA5}">
                      <a16:colId xmlns:a16="http://schemas.microsoft.com/office/drawing/2014/main" val="2502521488"/>
                    </a:ext>
                  </a:extLst>
                </a:gridCol>
                <a:gridCol w="2377916">
                  <a:extLst>
                    <a:ext uri="{9D8B030D-6E8A-4147-A177-3AD203B41FA5}">
                      <a16:colId xmlns:a16="http://schemas.microsoft.com/office/drawing/2014/main" val="1621705501"/>
                    </a:ext>
                  </a:extLst>
                </a:gridCol>
              </a:tblGrid>
              <a:tr h="51829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District 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Certified Candidates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54844"/>
                  </a:ext>
                </a:extLst>
              </a:tr>
              <a:tr h="5182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43031"/>
                  </a:ext>
                </a:extLst>
              </a:tr>
              <a:tr h="5182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647377"/>
                  </a:ext>
                </a:extLst>
              </a:tr>
              <a:tr h="5182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90694"/>
                  </a:ext>
                </a:extLst>
              </a:tr>
            </a:tbl>
          </a:graphicData>
        </a:graphic>
      </p:graphicFrame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7DDA911-E9FC-4346-BFA1-A5E6BBB488FA}"/>
              </a:ext>
            </a:extLst>
          </p:cNvPr>
          <p:cNvSpPr txBox="1">
            <a:spLocks/>
          </p:cNvSpPr>
          <p:nvPr/>
        </p:nvSpPr>
        <p:spPr>
          <a:xfrm>
            <a:off x="6653449" y="1985226"/>
            <a:ext cx="2999232" cy="359870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altLang="en-US" sz="2800" dirty="0"/>
              <a:t>Total amount of funds available to each candidate for Phase I is 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altLang="en-US" sz="2800" dirty="0"/>
              <a:t>at least $22,125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altLang="en-US" sz="1900" dirty="0">
                <a:solidFill>
                  <a:srgbClr val="FF0000"/>
                </a:solidFill>
              </a:rPr>
              <a:t> </a:t>
            </a:r>
            <a:r>
              <a:rPr lang="en-US" altLang="en-US" sz="1900" dirty="0"/>
              <a:t>(Amount depends on 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altLang="en-US" sz="1900" dirty="0"/>
              <a:t>how many candidates </a:t>
            </a:r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en-US" altLang="en-US" sz="1900" dirty="0"/>
              <a:t>opt-in by Aug. 31)</a:t>
            </a:r>
          </a:p>
        </p:txBody>
      </p:sp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91293" y="604157"/>
            <a:ext cx="10972800" cy="1066800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Phase II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1274536" y="1975104"/>
            <a:ext cx="8820440" cy="4096511"/>
          </a:xfrm>
        </p:spPr>
        <p:txBody>
          <a:bodyPr>
            <a:no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Any candidate who submits an initial Form 3 reimbursement packet (for a reimbursement of at least $1,000) by September 19 will be eligible to receive a second amount available for reimbursement.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Any candidate who does not submit an initial Form 3 packet will no longer be eligible for any LPF funds.  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Candidates who do not meet the Sept 19 deadline will lose their initial apportionment, and those funds will be redistributed to the other candidates who completed a Form 3 packet.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The PEC will calculate Phase II funds by October 1, and will notify participating candidates of the new amount available.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Goal = to maximize the use of LPF money available </a:t>
            </a: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5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9456" y="661307"/>
            <a:ext cx="109728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How to Accept LPF Program Participation (Opting-in)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sz="half" idx="1"/>
          </p:nvPr>
        </p:nvSpPr>
        <p:spPr>
          <a:xfrm>
            <a:off x="1246415" y="1858735"/>
            <a:ext cx="5276306" cy="4341875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File LPF Form 1 by August 31, 2022, accepting participation in the LPF program.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Must be filed with the Public Ethics Commission, not the City Clerk</a:t>
            </a:r>
          </a:p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Must have already filed OCRA Form 301 accepting voluntary expenditure limits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Montserrat" panose="00000500000000000000" pitchFamily="2" charset="0"/>
              </a:rPr>
              <a:t>Failure to file the acceptance by August 31 will constitute a rejection of public financing for the November 2022 election.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Montserrat SemiBold" panose="00000700000000000000" pitchFamily="2" charset="0"/>
              </a:rPr>
              <a:t>Application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8536" y="1992692"/>
            <a:ext cx="8699864" cy="4103308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latin typeface="Montserrat" panose="00000500000000000000" pitchFamily="2" charset="0"/>
              </a:rPr>
              <a:t>File LPF Form 2 – Application for Public Financing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latin typeface="Montserrat" panose="00000500000000000000" pitchFamily="2" charset="0"/>
              </a:rPr>
              <a:t>Must acquire an Employer ID Number from IRS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latin typeface="Montserrat" panose="00000500000000000000" pitchFamily="2" charset="0"/>
              </a:rPr>
              <a:t>Must meet the requirements specified in the form: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Filed Form 1 by August 31, 2022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Certified to appear on the ballot for the 2022 election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Received campaign contributions totaling at least 5% of the voluntary expenditure ceiling (copies of front and back of checks)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Made campaign expenditures of at least 5% of the ceiling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Cannot contribute own money of more than 10% of the ceiling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Candidate/campaign treasurer/designee must attend a PEC training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Must be opposed by a candidate for the same office</a:t>
            </a:r>
          </a:p>
          <a:p>
            <a:pPr marL="909828" lvl="3" indent="-342900">
              <a:buClr>
                <a:schemeClr val="tx2"/>
              </a:buClr>
              <a:buFont typeface="+mj-lt"/>
              <a:buAutoNum type="alphaLcPeriod"/>
            </a:pPr>
            <a:r>
              <a:rPr lang="en-US" sz="1800" dirty="0">
                <a:latin typeface="Montserrat" panose="00000500000000000000" pitchFamily="2" charset="0"/>
              </a:rPr>
              <a:t>Must file all pre-election and post election campaign statements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375" y="5257800"/>
            <a:ext cx="967422" cy="9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7515</TotalTime>
  <Words>1124</Words>
  <Application>Microsoft Office PowerPoint</Application>
  <PresentationFormat>Widescreen</PresentationFormat>
  <Paragraphs>126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Montserrat</vt:lpstr>
      <vt:lpstr>Montserrat SemiBold</vt:lpstr>
      <vt:lpstr>Wingdings</vt:lpstr>
      <vt:lpstr>Retrospect</vt:lpstr>
      <vt:lpstr>Limited Public Financing Program</vt:lpstr>
      <vt:lpstr>Public Ethics Commission</vt:lpstr>
      <vt:lpstr>PEC History</vt:lpstr>
      <vt:lpstr>Limited Public Financing Program</vt:lpstr>
      <vt:lpstr>Funds Available</vt:lpstr>
      <vt:lpstr>Phase I</vt:lpstr>
      <vt:lpstr>Phase II</vt:lpstr>
      <vt:lpstr>How to Accept LPF Program Participation (Opting-in) </vt:lpstr>
      <vt:lpstr>Application Requirements</vt:lpstr>
      <vt:lpstr>How to Receive Reimbursements </vt:lpstr>
      <vt:lpstr>Receiving Reimbursements Continued… </vt:lpstr>
      <vt:lpstr>Post-Election Procedures </vt:lpstr>
      <vt:lpstr>Review and Enforcement</vt:lpstr>
      <vt:lpstr>We Want Your Feedback</vt:lpstr>
      <vt:lpstr>Additional 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of the Road:  Running for Office in Oakland</dc:title>
  <dc:creator>Killings, Jelani</dc:creator>
  <cp:lastModifiedBy>Killings, Jelani</cp:lastModifiedBy>
  <cp:revision>136</cp:revision>
  <cp:lastPrinted>2018-04-19T15:53:47Z</cp:lastPrinted>
  <dcterms:created xsi:type="dcterms:W3CDTF">2018-03-21T19:55:56Z</dcterms:created>
  <dcterms:modified xsi:type="dcterms:W3CDTF">2022-09-07T18:24:05Z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