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29" r:id="rId2"/>
    <p:sldId id="293" r:id="rId3"/>
    <p:sldId id="280" r:id="rId4"/>
    <p:sldId id="281" r:id="rId5"/>
    <p:sldId id="328" r:id="rId6"/>
    <p:sldId id="309" r:id="rId7"/>
    <p:sldId id="311" r:id="rId8"/>
    <p:sldId id="316" r:id="rId9"/>
    <p:sldId id="319" r:id="rId10"/>
    <p:sldId id="321" r:id="rId11"/>
    <p:sldId id="322" r:id="rId12"/>
    <p:sldId id="323" r:id="rId13"/>
    <p:sldId id="297" r:id="rId14"/>
    <p:sldId id="299" r:id="rId15"/>
    <p:sldId id="302" r:id="rId16"/>
    <p:sldId id="305" r:id="rId17"/>
    <p:sldId id="327" r:id="rId18"/>
    <p:sldId id="306" r:id="rId19"/>
    <p:sldId id="325" r:id="rId20"/>
  </p:sldIdLst>
  <p:sldSz cx="9144000" cy="6858000" type="letter"/>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ker, Alicia" initials="PA" lastIdx="3" clrIdx="0"/>
  <p:cmAuthor id="2" name="Alex Garbier" initials="AG" lastIdx="23" clrIdx="1"/>
  <p:cmAuthor id="3" name="alicia parker" initials="ap" lastIdx="1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FFCC"/>
    <a:srgbClr val="E2F0D9"/>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4" autoAdjust="0"/>
    <p:restoredTop sz="66713"/>
  </p:normalViewPr>
  <p:slideViewPr>
    <p:cSldViewPr snapToGrid="0">
      <p:cViewPr varScale="1">
        <p:scale>
          <a:sx n="34" d="100"/>
          <a:sy n="34" d="100"/>
        </p:scale>
        <p:origin x="1780"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628" y="-14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3-18T08:55:30.442" idx="5">
    <p:pos x="10" y="10"/>
    <p:text>Changed to try to emphasize that creating a system that emphasizes where to go and wher not to go.</p:text>
    <p:extLst>
      <p:ext uri="{C676402C-5697-4E1C-873F-D02D1690AC5C}">
        <p15:threadingInfo xmlns:p15="http://schemas.microsoft.com/office/powerpoint/2012/main" timeZoneBias="420"/>
      </p:ext>
    </p:extLst>
  </p:cm>
  <p:cm authorId="3" dt="2020-03-18T19:15:31.361" idx="10">
    <p:pos x="10" y="106"/>
    <p:text>good!</p:text>
    <p:extLst>
      <p:ext uri="{C676402C-5697-4E1C-873F-D02D1690AC5C}">
        <p15:threadingInfo xmlns:p15="http://schemas.microsoft.com/office/powerpoint/2012/main" timeZoneBias="420">
          <p15:parentCm authorId="2" idx="5"/>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C665C67E-7B05-4FE9-989A-8422F1D6C933}" type="datetimeFigureOut">
              <a:rPr lang="en-US" smtClean="0"/>
              <a:t>4/29/2020</a:t>
            </a:fld>
            <a:endParaRPr lang="en-US" dirty="0"/>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ECB1AEC1-4AEF-4337-9937-59E60CFEB372}" type="slidenum">
              <a:rPr lang="en-US" smtClean="0"/>
              <a:t>‹#›</a:t>
            </a:fld>
            <a:endParaRPr lang="en-US" dirty="0"/>
          </a:p>
        </p:txBody>
      </p:sp>
    </p:spTree>
    <p:extLst>
      <p:ext uri="{BB962C8B-B14F-4D97-AF65-F5344CB8AC3E}">
        <p14:creationId xmlns:p14="http://schemas.microsoft.com/office/powerpoint/2010/main" val="92363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¡Hola!</a:t>
            </a:r>
          </a:p>
          <a:p>
            <a:endParaRPr lang="es" dirty="0"/>
          </a:p>
          <a:p>
            <a:pPr algn="l" rtl="0"/>
            <a:r>
              <a:rPr lang="es" b="0" i="0" u="none" baseline="0"/>
              <a:t>Presentaciones</a:t>
            </a:r>
          </a:p>
          <a:p>
            <a:endParaRPr lang="es" dirty="0"/>
          </a:p>
          <a:p>
            <a:pPr marL="171450" indent="-171450" algn="l" rtl="0">
              <a:buFontTx/>
              <a:buChar char="-"/>
            </a:pPr>
            <a:r>
              <a:rPr lang="es" b="0" i="0" u="none" baseline="0"/>
              <a:t>Nuevo coordinador ambiental en la División de Planificación Estratégica que trabaja en la implementación del Plan de administración de camiones, implementación de AB617, Programa de Proporción Equitativa, HT CBA, rol limitado en DOSP</a:t>
            </a:r>
          </a:p>
          <a:p>
            <a:pPr marL="171450" indent="-171450" algn="l" rtl="0">
              <a:buFontTx/>
              <a:buChar char="-"/>
            </a:pPr>
            <a:r>
              <a:rPr lang="es" b="0" i="0" u="none" baseline="0"/>
              <a:t>Betsy, director adjunto, administrador municipal de proyectos inmobiliarios e importantes</a:t>
            </a:r>
          </a:p>
          <a:p>
            <a:pPr marL="171450" indent="-171450" algn="l" rtl="0">
              <a:buFontTx/>
              <a:buChar char="-"/>
            </a:pPr>
            <a:r>
              <a:rPr lang="es" b="0" i="0" u="none" baseline="0"/>
              <a:t>Andrea Gardner, Puerto de Oakland</a:t>
            </a:r>
          </a:p>
          <a:p>
            <a:pPr marL="171450" indent="-171450" algn="l" rtl="0">
              <a:buFontTx/>
              <a:buChar char="-"/>
            </a:pPr>
            <a:r>
              <a:rPr lang="es" b="0" i="0" u="none" baseline="0"/>
              <a:t>Alex Garbier, Kittleson</a:t>
            </a:r>
            <a:endParaRPr lang="es" dirty="0"/>
          </a:p>
          <a:p>
            <a:pPr marL="628650" lvl="1" indent="-171450" algn="l" rtl="0">
              <a:buFontTx/>
              <a:buChar char="-"/>
            </a:pPr>
            <a:r>
              <a:rPr lang="es" b="0" i="0" u="none" baseline="0"/>
              <a:t>(detalles técnicos y antecedentes)</a:t>
            </a:r>
          </a:p>
          <a:p>
            <a:pPr marL="171450" indent="-171450" algn="l" rtl="0">
              <a:buFontTx/>
              <a:buChar char="-"/>
            </a:pPr>
            <a:endParaRPr lang="es" dirty="0"/>
          </a:p>
          <a:p>
            <a:pPr marL="171450" indent="-171450" algn="l" rtl="0">
              <a:buFontTx/>
              <a:buChar char="-"/>
            </a:pPr>
            <a:r>
              <a:rPr lang="es" b="0" i="0" u="none" baseline="0"/>
              <a:t>Propósito: brindarle información sobre los borradores de las propuestas de modo que pueda proporcionar comentarios y hacerle saber nuestros planes para involucrar a la comunidad de West Oakland</a:t>
            </a:r>
          </a:p>
        </p:txBody>
      </p:sp>
      <p:sp>
        <p:nvSpPr>
          <p:cNvPr id="4" name="Slide Number Placeholder 3"/>
          <p:cNvSpPr>
            <a:spLocks noGrp="1"/>
          </p:cNvSpPr>
          <p:nvPr>
            <p:ph type="sldNum" sz="quarter" idx="5"/>
          </p:nvPr>
        </p:nvSpPr>
        <p:spPr/>
        <p:txBody>
          <a:bodyPr/>
          <a:lstStyle/>
          <a:p>
            <a:pPr algn="l" rtl="0"/>
            <a:fld id="{ECB1AEC1-4AEF-4337-9937-59E60CFEB372}" type="slidenum">
              <a:rPr/>
              <a:t>1</a:t>
            </a:fld>
            <a:endParaRPr lang="es" dirty="0"/>
          </a:p>
        </p:txBody>
      </p:sp>
    </p:spTree>
    <p:extLst>
      <p:ext uri="{BB962C8B-B14F-4D97-AF65-F5344CB8AC3E}">
        <p14:creationId xmlns:p14="http://schemas.microsoft.com/office/powerpoint/2010/main" val="2731015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Al hablar sobre este cambio, tendremos que hacer hincapié en que el objetivo es transversal y que los camiones que acceden a los comercios de 28</a:t>
            </a:r>
            <a:r>
              <a:rPr lang="es" b="0" i="0" u="none" baseline="30000"/>
              <a:t>th</a:t>
            </a:r>
            <a:r>
              <a:rPr lang="es" b="0" i="0" u="none" baseline="0"/>
              <a:t> Street continuarán usando la ruta.</a:t>
            </a:r>
          </a:p>
          <a:p>
            <a:endParaRPr lang="es" dirty="0"/>
          </a:p>
        </p:txBody>
      </p:sp>
      <p:sp>
        <p:nvSpPr>
          <p:cNvPr id="4" name="Slide Number Placeholder 3"/>
          <p:cNvSpPr>
            <a:spLocks noGrp="1"/>
          </p:cNvSpPr>
          <p:nvPr>
            <p:ph type="sldNum" sz="quarter" idx="5"/>
          </p:nvPr>
        </p:nvSpPr>
        <p:spPr/>
        <p:txBody>
          <a:bodyPr/>
          <a:lstStyle/>
          <a:p>
            <a:pPr algn="l" rtl="0"/>
            <a:fld id="{ECB1AEC1-4AEF-4337-9937-59E60CFEB372}" type="slidenum">
              <a:rPr/>
              <a:t>10</a:t>
            </a:fld>
            <a:endParaRPr lang="es" dirty="0"/>
          </a:p>
        </p:txBody>
      </p:sp>
    </p:spTree>
    <p:extLst>
      <p:ext uri="{BB962C8B-B14F-4D97-AF65-F5344CB8AC3E}">
        <p14:creationId xmlns:p14="http://schemas.microsoft.com/office/powerpoint/2010/main" val="320549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Dada la proximidad a West Oakland BART, la combinación de negocios a lo largo de la ruta resulta razonable para que 7</a:t>
            </a:r>
            <a:r>
              <a:rPr lang="es" b="0" i="0" u="none" baseline="30000"/>
              <a:t>th</a:t>
            </a:r>
            <a:r>
              <a:rPr lang="es" b="0" i="0" u="none" baseline="0"/>
              <a:t> St. sea designada como prohibida para la circulación de camiones</a:t>
            </a:r>
          </a:p>
        </p:txBody>
      </p:sp>
      <p:sp>
        <p:nvSpPr>
          <p:cNvPr id="4" name="Slide Number Placeholder 3"/>
          <p:cNvSpPr>
            <a:spLocks noGrp="1"/>
          </p:cNvSpPr>
          <p:nvPr>
            <p:ph type="sldNum" sz="quarter" idx="5"/>
          </p:nvPr>
        </p:nvSpPr>
        <p:spPr/>
        <p:txBody>
          <a:bodyPr/>
          <a:lstStyle/>
          <a:p>
            <a:pPr algn="l" rtl="0"/>
            <a:fld id="{ECB1AEC1-4AEF-4337-9937-59E60CFEB372}" type="slidenum">
              <a:rPr/>
              <a:t>11</a:t>
            </a:fld>
            <a:endParaRPr lang="es" dirty="0"/>
          </a:p>
        </p:txBody>
      </p:sp>
    </p:spTree>
    <p:extLst>
      <p:ext uri="{BB962C8B-B14F-4D97-AF65-F5344CB8AC3E}">
        <p14:creationId xmlns:p14="http://schemas.microsoft.com/office/powerpoint/2010/main" val="4066052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Justificación</a:t>
            </a:r>
          </a:p>
          <a:p>
            <a:endParaRPr lang="es" dirty="0"/>
          </a:p>
          <a:p>
            <a:endParaRPr lang="es" dirty="0"/>
          </a:p>
        </p:txBody>
      </p:sp>
      <p:sp>
        <p:nvSpPr>
          <p:cNvPr id="4" name="Slide Number Placeholder 3"/>
          <p:cNvSpPr>
            <a:spLocks noGrp="1"/>
          </p:cNvSpPr>
          <p:nvPr>
            <p:ph type="sldNum" sz="quarter" idx="5"/>
          </p:nvPr>
        </p:nvSpPr>
        <p:spPr/>
        <p:txBody>
          <a:bodyPr/>
          <a:lstStyle/>
          <a:p>
            <a:pPr algn="l" rtl="0"/>
            <a:fld id="{ECB1AEC1-4AEF-4337-9937-59E60CFEB372}" type="slidenum">
              <a:rPr/>
              <a:t>12</a:t>
            </a:fld>
            <a:endParaRPr lang="es" dirty="0"/>
          </a:p>
        </p:txBody>
      </p:sp>
    </p:spTree>
    <p:extLst>
      <p:ext uri="{BB962C8B-B14F-4D97-AF65-F5344CB8AC3E}">
        <p14:creationId xmlns:p14="http://schemas.microsoft.com/office/powerpoint/2010/main" val="3999181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a:p>
        </p:txBody>
      </p:sp>
      <p:sp>
        <p:nvSpPr>
          <p:cNvPr id="4" name="Slide Number Placeholder 3"/>
          <p:cNvSpPr>
            <a:spLocks noGrp="1"/>
          </p:cNvSpPr>
          <p:nvPr>
            <p:ph type="sldNum" sz="quarter" idx="5"/>
          </p:nvPr>
        </p:nvSpPr>
        <p:spPr/>
        <p:txBody>
          <a:bodyPr/>
          <a:lstStyle/>
          <a:p>
            <a:pPr algn="l" rtl="0"/>
            <a:fld id="{ECB1AEC1-4AEF-4337-9937-59E60CFEB372}" type="slidenum">
              <a:rPr/>
              <a:t>13</a:t>
            </a:fld>
            <a:endParaRPr lang="es" dirty="0"/>
          </a:p>
        </p:txBody>
      </p:sp>
    </p:spTree>
    <p:extLst>
      <p:ext uri="{BB962C8B-B14F-4D97-AF65-F5344CB8AC3E}">
        <p14:creationId xmlns:p14="http://schemas.microsoft.com/office/powerpoint/2010/main" val="1411870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a:p>
        </p:txBody>
      </p:sp>
      <p:sp>
        <p:nvSpPr>
          <p:cNvPr id="4" name="Slide Number Placeholder 3"/>
          <p:cNvSpPr>
            <a:spLocks noGrp="1"/>
          </p:cNvSpPr>
          <p:nvPr>
            <p:ph type="sldNum" sz="quarter" idx="5"/>
          </p:nvPr>
        </p:nvSpPr>
        <p:spPr/>
        <p:txBody>
          <a:bodyPr/>
          <a:lstStyle/>
          <a:p>
            <a:pPr algn="l" rtl="0"/>
            <a:fld id="{ECB1AEC1-4AEF-4337-9937-59E60CFEB372}" type="slidenum">
              <a:rPr/>
              <a:t>14</a:t>
            </a:fld>
            <a:endParaRPr lang="es" dirty="0"/>
          </a:p>
        </p:txBody>
      </p:sp>
    </p:spTree>
    <p:extLst>
      <p:ext uri="{BB962C8B-B14F-4D97-AF65-F5344CB8AC3E}">
        <p14:creationId xmlns:p14="http://schemas.microsoft.com/office/powerpoint/2010/main" val="761224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dirty="0"/>
              <a:t>Explicar el mapa: en estos momentos se permite el estacionamiento de camiones, a menos que se trate de un distrito residencial o que la señalización indique lo contrario</a:t>
            </a:r>
          </a:p>
          <a:p>
            <a:pPr algn="l" rtl="0"/>
            <a:endParaRPr lang="es" b="0" i="0" u="none" baseline="0" dirty="0"/>
          </a:p>
          <a:p>
            <a:r>
              <a:rPr lang="es-ES" sz="1200" b="1" kern="1200" dirty="0" err="1">
                <a:solidFill>
                  <a:schemeClr val="tx1"/>
                </a:solidFill>
                <a:effectLst/>
                <a:latin typeface="+mn-lt"/>
                <a:ea typeface="+mn-ea"/>
                <a:cs typeface="+mn-cs"/>
              </a:rPr>
              <a:t>Translation</a:t>
            </a:r>
            <a:r>
              <a:rPr lang="es-ES" sz="1200" b="1" kern="1200" dirty="0">
                <a:solidFill>
                  <a:schemeClr val="tx1"/>
                </a:solidFill>
                <a:effectLst/>
                <a:latin typeface="+mn-lt"/>
                <a:ea typeface="+mn-ea"/>
                <a:cs typeface="+mn-cs"/>
              </a:rPr>
              <a:t> of </a:t>
            </a:r>
            <a:r>
              <a:rPr lang="es-ES" sz="1200" b="1" kern="1200" dirty="0" err="1">
                <a:solidFill>
                  <a:schemeClr val="tx1"/>
                </a:solidFill>
                <a:effectLst/>
                <a:latin typeface="+mn-lt"/>
                <a:ea typeface="+mn-ea"/>
                <a:cs typeface="+mn-cs"/>
              </a:rPr>
              <a:t>the</a:t>
            </a:r>
            <a:r>
              <a:rPr lang="es-ES" sz="1200" b="1"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image</a:t>
            </a:r>
            <a:r>
              <a:rPr lang="es-ES" sz="1200" b="1" kern="1200" dirty="0">
                <a:solidFill>
                  <a:schemeClr val="tx1"/>
                </a:solidFill>
                <a:effectLst/>
                <a:latin typeface="+mn-lt"/>
                <a:ea typeface="+mn-ea"/>
                <a:cs typeface="+mn-cs"/>
              </a:rPr>
              <a:t>:</a:t>
            </a:r>
          </a:p>
          <a:p>
            <a:r>
              <a:rPr lang="es-ES" sz="1200" b="1" kern="1200" dirty="0">
                <a:solidFill>
                  <a:schemeClr val="tx1"/>
                </a:solidFill>
                <a:effectLst/>
                <a:latin typeface="+mn-lt"/>
                <a:ea typeface="+mn-ea"/>
                <a:cs typeface="+mn-cs"/>
              </a:rPr>
              <a:t>Límites de estacionamiento</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Prohibido en zonas residenciales</a:t>
            </a:r>
          </a:p>
          <a:p>
            <a:r>
              <a:rPr lang="es-ES" sz="1200" kern="1200" dirty="0">
                <a:solidFill>
                  <a:schemeClr val="tx1"/>
                </a:solidFill>
                <a:effectLst/>
                <a:latin typeface="+mn-lt"/>
                <a:ea typeface="+mn-ea"/>
                <a:cs typeface="+mn-cs"/>
              </a:rPr>
              <a:t>Sin estacionamiento/Prohibir estacionamiento de camiones</a:t>
            </a:r>
          </a:p>
          <a:p>
            <a:r>
              <a:rPr lang="es-ES" sz="1200" kern="1200" dirty="0">
                <a:solidFill>
                  <a:schemeClr val="tx1"/>
                </a:solidFill>
                <a:effectLst/>
                <a:latin typeface="+mn-lt"/>
                <a:ea typeface="+mn-ea"/>
                <a:cs typeface="+mn-cs"/>
              </a:rPr>
              <a:t>Sin inactividad </a:t>
            </a:r>
          </a:p>
          <a:p>
            <a:r>
              <a:rPr lang="es-ES" sz="1200" kern="1200" dirty="0">
                <a:solidFill>
                  <a:schemeClr val="tx1"/>
                </a:solidFill>
                <a:effectLst/>
                <a:latin typeface="+mn-lt"/>
                <a:ea typeface="+mn-ea"/>
                <a:cs typeface="+mn-cs"/>
              </a:rPr>
              <a:t>Prohibir remolques libres</a:t>
            </a:r>
          </a:p>
          <a:p>
            <a:r>
              <a:rPr lang="es-ES" sz="1200" kern="1200" dirty="0">
                <a:solidFill>
                  <a:schemeClr val="tx1"/>
                </a:solidFill>
                <a:effectLst/>
                <a:latin typeface="+mn-lt"/>
                <a:ea typeface="+mn-ea"/>
                <a:cs typeface="+mn-cs"/>
              </a:rPr>
              <a:t>Restringir el estacionamiento nocturno</a:t>
            </a:r>
          </a:p>
          <a:p>
            <a:r>
              <a:rPr lang="es-ES" sz="1200" kern="1200" dirty="0">
                <a:solidFill>
                  <a:schemeClr val="tx1"/>
                </a:solidFill>
                <a:effectLst/>
                <a:latin typeface="+mn-lt"/>
                <a:ea typeface="+mn-ea"/>
                <a:cs typeface="+mn-cs"/>
              </a:rPr>
              <a:t>Límite de 5 horas para camiones</a:t>
            </a:r>
          </a:p>
          <a:p>
            <a:endParaRPr lang="es-ES" sz="1200" kern="1200" dirty="0">
              <a:solidFill>
                <a:schemeClr val="tx1"/>
              </a:solidFill>
              <a:effectLst/>
              <a:latin typeface="+mn-lt"/>
              <a:ea typeface="+mn-ea"/>
              <a:cs typeface="+mn-cs"/>
            </a:endParaRPr>
          </a:p>
          <a:p>
            <a:pPr algn="l" rtl="0"/>
            <a:endParaRPr lang="es" b="0" i="0" u="none" baseline="0" dirty="0"/>
          </a:p>
        </p:txBody>
      </p:sp>
      <p:sp>
        <p:nvSpPr>
          <p:cNvPr id="4" name="Slide Number Placeholder 3"/>
          <p:cNvSpPr>
            <a:spLocks noGrp="1"/>
          </p:cNvSpPr>
          <p:nvPr>
            <p:ph type="sldNum" sz="quarter" idx="5"/>
          </p:nvPr>
        </p:nvSpPr>
        <p:spPr/>
        <p:txBody>
          <a:bodyPr/>
          <a:lstStyle/>
          <a:p>
            <a:pPr algn="l" rtl="0"/>
            <a:fld id="{ECB1AEC1-4AEF-4337-9937-59E60CFEB372}" type="slidenum">
              <a:rPr/>
              <a:t>15</a:t>
            </a:fld>
            <a:endParaRPr lang="es" dirty="0"/>
          </a:p>
        </p:txBody>
      </p:sp>
    </p:spTree>
    <p:extLst>
      <p:ext uri="{BB962C8B-B14F-4D97-AF65-F5344CB8AC3E}">
        <p14:creationId xmlns:p14="http://schemas.microsoft.com/office/powerpoint/2010/main" val="4113106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en toda la ciudad</a:t>
            </a:r>
          </a:p>
        </p:txBody>
      </p:sp>
      <p:sp>
        <p:nvSpPr>
          <p:cNvPr id="4" name="Slide Number Placeholder 3"/>
          <p:cNvSpPr>
            <a:spLocks noGrp="1"/>
          </p:cNvSpPr>
          <p:nvPr>
            <p:ph type="sldNum" sz="quarter" idx="5"/>
          </p:nvPr>
        </p:nvSpPr>
        <p:spPr/>
        <p:txBody>
          <a:bodyPr/>
          <a:lstStyle/>
          <a:p>
            <a:pPr algn="l" rtl="0"/>
            <a:fld id="{ECB1AEC1-4AEF-4337-9937-59E60CFEB372}" type="slidenum">
              <a:rPr/>
              <a:t>16</a:t>
            </a:fld>
            <a:endParaRPr lang="es" dirty="0"/>
          </a:p>
        </p:txBody>
      </p:sp>
    </p:spTree>
    <p:extLst>
      <p:ext uri="{BB962C8B-B14F-4D97-AF65-F5344CB8AC3E}">
        <p14:creationId xmlns:p14="http://schemas.microsoft.com/office/powerpoint/2010/main" val="2036039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Análisis realizado para elaborar el borrador:</a:t>
            </a:r>
          </a:p>
          <a:p>
            <a:endParaRPr lang="es" dirty="0"/>
          </a:p>
          <a:p>
            <a:pPr algn="l" rtl="0">
              <a:spcAft>
                <a:spcPts val="600"/>
              </a:spcAft>
            </a:pPr>
            <a:r>
              <a:rPr lang="es" b="0" i="0" u="none" baseline="0"/>
              <a:t>1. Revisión de las reglamentaciones de estacionamiento de camiones existentes</a:t>
            </a:r>
          </a:p>
          <a:p>
            <a:pPr marL="457200" indent="-457200" algn="l" rtl="0">
              <a:buFont typeface="Arial" panose="020B0604020202020204" pitchFamily="34" charset="0"/>
              <a:buChar char="•"/>
            </a:pPr>
            <a:r>
              <a:rPr lang="es" sz="1100" b="0" i="0" u="none" baseline="0"/>
              <a:t>No se puede estacionar camiones en una ubicación durante más de 72 horas</a:t>
            </a:r>
          </a:p>
          <a:p>
            <a:pPr marL="457200" indent="-457200" algn="l" rtl="0">
              <a:buFont typeface="Arial" panose="020B0604020202020204" pitchFamily="34" charset="0"/>
              <a:buChar char="•"/>
            </a:pPr>
            <a:r>
              <a:rPr lang="es" sz="1100" b="0" i="0" u="none" baseline="0"/>
              <a:t>No se puede estacionar camiones en áreas residenciales</a:t>
            </a:r>
          </a:p>
          <a:p>
            <a:pPr marL="457200" indent="-457200" algn="l" rtl="0">
              <a:buFont typeface="Arial" panose="020B0604020202020204" pitchFamily="34" charset="0"/>
              <a:buChar char="•"/>
            </a:pPr>
            <a:r>
              <a:rPr lang="es" sz="1100" b="0" i="0" u="none" baseline="0"/>
              <a:t>Los camiones y remolques </a:t>
            </a:r>
            <a:r>
              <a:rPr lang="es" sz="1100" b="1" i="1" u="none" baseline="0"/>
              <a:t>pueden</a:t>
            </a:r>
            <a:r>
              <a:rPr lang="es" sz="1100" b="0" i="0" u="none" baseline="0"/>
              <a:t> estacionarse en calles que no pertenezcan a áreas residenciales a menos que haya señalizaciones que prohíban específicamente el estacionamiento.</a:t>
            </a:r>
          </a:p>
          <a:p>
            <a:pPr marL="457200" indent="-457200" algn="l" rtl="0">
              <a:buFont typeface="Arial" panose="020B0604020202020204" pitchFamily="34" charset="0"/>
              <a:buChar char="•"/>
            </a:pPr>
            <a:r>
              <a:rPr lang="es" sz="1100" b="0" i="0" u="none" baseline="0"/>
              <a:t>La prohibición específica de camiones y remolques en cuadras está designada por el ingeniero de tránsito e indicada mediante la señalización de “no estacionarse”.</a:t>
            </a:r>
          </a:p>
          <a:p>
            <a:pPr marL="914400" lvl="1" indent="-457200" algn="l" rtl="0">
              <a:spcAft>
                <a:spcPts val="600"/>
              </a:spcAft>
              <a:buFont typeface="+mj-lt"/>
              <a:buAutoNum type="arabicPeriod"/>
            </a:pPr>
            <a:endParaRPr lang="es" dirty="0"/>
          </a:p>
          <a:p>
            <a:pPr algn="l" rtl="0">
              <a:spcAft>
                <a:spcPts val="600"/>
              </a:spcAft>
            </a:pPr>
            <a:r>
              <a:rPr lang="es" b="0" i="0" u="none" baseline="0"/>
              <a:t>2. Encuesta sobre estacionamiento de camiones y remolques </a:t>
            </a:r>
          </a:p>
          <a:p>
            <a:pPr algn="l" rtl="0">
              <a:spcAft>
                <a:spcPts val="600"/>
              </a:spcAft>
            </a:pPr>
            <a:r>
              <a:rPr lang="es" b="0" i="0" u="none" baseline="0"/>
              <a:t>3. Estudio de caso</a:t>
            </a:r>
          </a:p>
          <a:p>
            <a:pPr marL="457200" indent="-457200" algn="l" rtl="0">
              <a:buFont typeface="Arial" panose="020B0604020202020204" pitchFamily="34" charset="0"/>
              <a:buChar char="•"/>
            </a:pPr>
            <a:r>
              <a:rPr lang="es" sz="1100" b="0" i="0" u="none" baseline="0"/>
              <a:t>Ciudad de Carson, CA: Prohibido el estacionamiento de camiones a menos que lo permita la señalización</a:t>
            </a:r>
          </a:p>
          <a:p>
            <a:pPr marL="457200" indent="-457200" algn="l" rtl="0">
              <a:buFont typeface="Arial" panose="020B0604020202020204" pitchFamily="34" charset="0"/>
              <a:buChar char="•"/>
            </a:pPr>
            <a:r>
              <a:rPr lang="es" sz="1100" b="0" i="0" u="none" baseline="0"/>
              <a:t>Barrio Logan, San Diego, CA: Prohibido el estacionamiento nocturno de camiones, a menos que lo permita la señalización</a:t>
            </a:r>
          </a:p>
          <a:p>
            <a:pPr marL="914400" lvl="1" indent="-457200" algn="l" rtl="0">
              <a:spcAft>
                <a:spcPts val="600"/>
              </a:spcAft>
              <a:buFont typeface="+mj-lt"/>
              <a:buAutoNum type="arabicPeriod"/>
            </a:pPr>
            <a:endParaRPr lang="es" dirty="0"/>
          </a:p>
          <a:p>
            <a:pPr algn="l" rtl="0"/>
            <a:r>
              <a:rPr lang="es" b="0" i="0" u="none" baseline="0"/>
              <a:t>4. Condiciones del campo </a:t>
            </a:r>
          </a:p>
          <a:p>
            <a:endParaRPr lang="es" dirty="0"/>
          </a:p>
        </p:txBody>
      </p:sp>
      <p:sp>
        <p:nvSpPr>
          <p:cNvPr id="4" name="Slide Number Placeholder 3"/>
          <p:cNvSpPr>
            <a:spLocks noGrp="1"/>
          </p:cNvSpPr>
          <p:nvPr>
            <p:ph type="sldNum" sz="quarter" idx="5"/>
          </p:nvPr>
        </p:nvSpPr>
        <p:spPr/>
        <p:txBody>
          <a:bodyPr/>
          <a:lstStyle/>
          <a:p>
            <a:pPr algn="l" rtl="0"/>
            <a:fld id="{ECB1AEC1-4AEF-4337-9937-59E60CFEB372}" type="slidenum">
              <a:rPr/>
              <a:t>17</a:t>
            </a:fld>
            <a:endParaRPr lang="es" dirty="0"/>
          </a:p>
        </p:txBody>
      </p:sp>
    </p:spTree>
    <p:extLst>
      <p:ext uri="{BB962C8B-B14F-4D97-AF65-F5344CB8AC3E}">
        <p14:creationId xmlns:p14="http://schemas.microsoft.com/office/powerpoint/2010/main" val="2815881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dirty="0"/>
              <a:t>Calles industrializadas</a:t>
            </a:r>
          </a:p>
          <a:p>
            <a:endParaRPr lang="es" dirty="0"/>
          </a:p>
          <a:p>
            <a:pPr algn="l" rtl="0"/>
            <a:r>
              <a:rPr lang="es" b="0" i="0" u="none" baseline="0" dirty="0"/>
              <a:t>Notas para la implementación</a:t>
            </a:r>
          </a:p>
          <a:p>
            <a:endParaRPr lang="es" dirty="0"/>
          </a:p>
          <a:p>
            <a:pPr marL="457200" indent="-230188" algn="l" rtl="0">
              <a:spcAft>
                <a:spcPts val="600"/>
              </a:spcAft>
              <a:buFont typeface="Arial" panose="020B0604020202020204" pitchFamily="34" charset="0"/>
              <a:buChar char="•"/>
            </a:pPr>
            <a:r>
              <a:rPr lang="es" sz="1100" b="0" i="0" u="none" baseline="0" dirty="0"/>
              <a:t>Colocar señalización “Permitido el estacionamiento de camiones”</a:t>
            </a:r>
          </a:p>
          <a:p>
            <a:pPr marL="914400" lvl="1" indent="-227013" algn="l" rtl="0">
              <a:buFont typeface="Arial" panose="020B0604020202020204" pitchFamily="34" charset="0"/>
              <a:buChar char="•"/>
            </a:pPr>
            <a:r>
              <a:rPr lang="es" sz="1100" b="0" i="0" u="none" baseline="0" dirty="0"/>
              <a:t>Señalización clara, simple, visual</a:t>
            </a:r>
          </a:p>
          <a:p>
            <a:pPr marL="914400" lvl="1" indent="-227013" algn="l" rtl="0">
              <a:spcAft>
                <a:spcPts val="1200"/>
              </a:spcAft>
              <a:buFont typeface="Arial" panose="020B0604020202020204" pitchFamily="34" charset="0"/>
              <a:buChar char="•"/>
            </a:pPr>
            <a:r>
              <a:rPr lang="es" sz="1100" b="0" i="0" u="none" baseline="0" dirty="0"/>
              <a:t>Señalización colocada en cuadras designadas al comienzo y al final de cada acera</a:t>
            </a:r>
          </a:p>
          <a:p>
            <a:pPr marL="457200" indent="-230188" algn="l" rtl="0">
              <a:spcAft>
                <a:spcPts val="1200"/>
              </a:spcAft>
              <a:buFont typeface="Arial" panose="020B0604020202020204" pitchFamily="34" charset="0"/>
              <a:buChar char="•"/>
            </a:pPr>
            <a:r>
              <a:rPr lang="es" sz="1100" b="0" i="0" u="none" baseline="0" dirty="0"/>
              <a:t>Quitar todas las señalizaciones “remolque libre” </a:t>
            </a:r>
          </a:p>
          <a:p>
            <a:pPr marL="457200" indent="-230188" algn="l" rtl="0">
              <a:spcAft>
                <a:spcPts val="1200"/>
              </a:spcAft>
              <a:buFont typeface="Arial" panose="020B0604020202020204" pitchFamily="34" charset="0"/>
              <a:buChar char="•"/>
            </a:pPr>
            <a:r>
              <a:rPr lang="es" sz="1100" b="0" i="0" u="none" baseline="0" dirty="0"/>
              <a:t>Eliminar gradualmente las señalizaciones “prohibido estacionar camiones” </a:t>
            </a:r>
          </a:p>
          <a:p>
            <a:pPr marL="457200" indent="-230188" algn="l" rtl="0">
              <a:buFont typeface="Arial" panose="020B0604020202020204" pitchFamily="34" charset="0"/>
              <a:buChar char="•"/>
            </a:pPr>
            <a:r>
              <a:rPr lang="es" sz="1100" b="0" i="0" u="none" baseline="0" dirty="0"/>
              <a:t>Implementar la extensión a camioneros/negocios orientados a camiones </a:t>
            </a:r>
          </a:p>
          <a:p>
            <a:pPr marL="914400" lvl="1" indent="-227013" algn="l" rtl="0">
              <a:buFont typeface="Arial" panose="020B0604020202020204" pitchFamily="34" charset="0"/>
              <a:buChar char="•"/>
            </a:pPr>
            <a:r>
              <a:rPr lang="es" sz="1100" b="0" i="0" u="none" baseline="0" dirty="0"/>
              <a:t>Colgantes para puertas</a:t>
            </a:r>
          </a:p>
          <a:p>
            <a:pPr marL="914400" lvl="1" indent="-227013" algn="l" rtl="0">
              <a:buFont typeface="Arial" panose="020B0604020202020204" pitchFamily="34" charset="0"/>
              <a:buChar char="•"/>
            </a:pPr>
            <a:r>
              <a:rPr lang="es" sz="1100" b="0" i="0" u="none" baseline="0" dirty="0"/>
              <a:t>Aplicaciones para teléfonos celulares, etc.</a:t>
            </a:r>
          </a:p>
          <a:p>
            <a:pPr marL="457200" indent="-230188" algn="l" rtl="0">
              <a:spcAft>
                <a:spcPts val="1200"/>
              </a:spcAft>
              <a:buFont typeface="Arial" panose="020B0604020202020204" pitchFamily="34" charset="0"/>
              <a:buChar char="•"/>
            </a:pPr>
            <a:r>
              <a:rPr lang="es" sz="1100" b="0" i="0" u="none" baseline="0" dirty="0"/>
              <a:t>Continuar con la comunicación con conductores de camiones en relación con las reglamentaciones de estacionamiento de la ciudad en West Oakland y la disponibilidad del estacionamiento en el Puerto de Oakland y el Distrito Industrial del Portal (antes Base militar) </a:t>
            </a:r>
          </a:p>
          <a:p>
            <a:r>
              <a:rPr lang="es" b="1" dirty="0"/>
              <a:t>T</a:t>
            </a:r>
          </a:p>
          <a:p>
            <a:r>
              <a:rPr lang="es" b="1" dirty="0"/>
              <a:t>ranslation of the image:</a:t>
            </a:r>
          </a:p>
          <a:p>
            <a:r>
              <a:rPr lang="es-ES" sz="1200" b="1" kern="1200" dirty="0">
                <a:solidFill>
                  <a:schemeClr val="tx1"/>
                </a:solidFill>
                <a:effectLst/>
                <a:latin typeface="+mn-lt"/>
                <a:ea typeface="+mn-ea"/>
                <a:cs typeface="+mn-cs"/>
              </a:rPr>
              <a:t>Posible estacionamiento de camiones</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1 lado de la calle </a:t>
            </a:r>
          </a:p>
          <a:p>
            <a:r>
              <a:rPr lang="es-ES" sz="1200" kern="1200" dirty="0">
                <a:solidFill>
                  <a:schemeClr val="tx1"/>
                </a:solidFill>
                <a:effectLst/>
                <a:latin typeface="+mn-lt"/>
                <a:ea typeface="+mn-ea"/>
                <a:cs typeface="+mn-cs"/>
              </a:rPr>
              <a:t>Ambos lados de la calle</a:t>
            </a:r>
          </a:p>
          <a:p>
            <a:endParaRPr lang="es" dirty="0"/>
          </a:p>
          <a:p>
            <a:endParaRPr lang="es" dirty="0"/>
          </a:p>
          <a:p>
            <a:endParaRPr lang="es" dirty="0"/>
          </a:p>
        </p:txBody>
      </p:sp>
      <p:sp>
        <p:nvSpPr>
          <p:cNvPr id="4" name="Slide Number Placeholder 3"/>
          <p:cNvSpPr>
            <a:spLocks noGrp="1"/>
          </p:cNvSpPr>
          <p:nvPr>
            <p:ph type="sldNum" sz="quarter" idx="5"/>
          </p:nvPr>
        </p:nvSpPr>
        <p:spPr/>
        <p:txBody>
          <a:bodyPr/>
          <a:lstStyle/>
          <a:p>
            <a:pPr algn="l" rtl="0"/>
            <a:fld id="{ECB1AEC1-4AEF-4337-9937-59E60CFEB372}" type="slidenum">
              <a:rPr/>
              <a:t>18</a:t>
            </a:fld>
            <a:endParaRPr lang="es" dirty="0"/>
          </a:p>
        </p:txBody>
      </p:sp>
    </p:spTree>
    <p:extLst>
      <p:ext uri="{BB962C8B-B14F-4D97-AF65-F5344CB8AC3E}">
        <p14:creationId xmlns:p14="http://schemas.microsoft.com/office/powerpoint/2010/main" val="4034210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BD881711-9ED3-4E2E-93DE-2C8A80D0BAAA}" type="slidenum">
              <a:rPr/>
              <a:t>19</a:t>
            </a:fld>
            <a:endParaRPr lang="es" dirty="0"/>
          </a:p>
        </p:txBody>
      </p:sp>
    </p:spTree>
    <p:extLst>
      <p:ext uri="{BB962C8B-B14F-4D97-AF65-F5344CB8AC3E}">
        <p14:creationId xmlns:p14="http://schemas.microsoft.com/office/powerpoint/2010/main" val="376093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a:p>
        </p:txBody>
      </p:sp>
      <p:sp>
        <p:nvSpPr>
          <p:cNvPr id="4" name="Slide Number Placeholder 3"/>
          <p:cNvSpPr>
            <a:spLocks noGrp="1"/>
          </p:cNvSpPr>
          <p:nvPr>
            <p:ph type="sldNum" sz="quarter" idx="5"/>
          </p:nvPr>
        </p:nvSpPr>
        <p:spPr/>
        <p:txBody>
          <a:bodyPr/>
          <a:lstStyle/>
          <a:p>
            <a:pPr algn="l" rtl="0"/>
            <a:fld id="{ECB1AEC1-4AEF-4337-9937-59E60CFEB372}" type="slidenum">
              <a:rPr/>
              <a:t>2</a:t>
            </a:fld>
            <a:endParaRPr lang="es" dirty="0"/>
          </a:p>
        </p:txBody>
      </p:sp>
    </p:spTree>
    <p:extLst>
      <p:ext uri="{BB962C8B-B14F-4D97-AF65-F5344CB8AC3E}">
        <p14:creationId xmlns:p14="http://schemas.microsoft.com/office/powerpoint/2010/main" val="11408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Hablar sobre el proceso público</a:t>
            </a:r>
          </a:p>
          <a:p>
            <a:endParaRPr lang="es" dirty="0"/>
          </a:p>
          <a:p>
            <a:endParaRPr lang="es" dirty="0"/>
          </a:p>
        </p:txBody>
      </p:sp>
      <p:sp>
        <p:nvSpPr>
          <p:cNvPr id="4" name="Slide Number Placeholder 3"/>
          <p:cNvSpPr>
            <a:spLocks noGrp="1"/>
          </p:cNvSpPr>
          <p:nvPr>
            <p:ph type="sldNum" sz="quarter" idx="5"/>
          </p:nvPr>
        </p:nvSpPr>
        <p:spPr/>
        <p:txBody>
          <a:bodyPr/>
          <a:lstStyle/>
          <a:p>
            <a:pPr algn="l" rtl="0"/>
            <a:fld id="{ECB1AEC1-4AEF-4337-9937-59E60CFEB372}" type="slidenum">
              <a:rPr/>
              <a:t>3</a:t>
            </a:fld>
            <a:endParaRPr lang="es" dirty="0"/>
          </a:p>
        </p:txBody>
      </p:sp>
      <p:pic>
        <p:nvPicPr>
          <p:cNvPr id="5" name="Picture 4">
            <a:extLst>
              <a:ext uri="{FF2B5EF4-FFF2-40B4-BE49-F238E27FC236}">
                <a16:creationId xmlns:a16="http://schemas.microsoft.com/office/drawing/2014/main" id="{3ED9C777-E83C-4C5D-BCB8-9D83948656DA}"/>
              </a:ext>
            </a:extLst>
          </p:cNvPr>
          <p:cNvPicPr>
            <a:picLocks noChangeAspect="1"/>
          </p:cNvPicPr>
          <p:nvPr/>
        </p:nvPicPr>
        <p:blipFill>
          <a:blip r:embed="rId3"/>
          <a:stretch>
            <a:fillRect/>
          </a:stretch>
        </p:blipFill>
        <p:spPr>
          <a:xfrm>
            <a:off x="812800" y="4896791"/>
            <a:ext cx="3691928" cy="1998055"/>
          </a:xfrm>
          <a:prstGeom prst="rect">
            <a:avLst/>
          </a:prstGeom>
        </p:spPr>
      </p:pic>
    </p:spTree>
    <p:extLst>
      <p:ext uri="{BB962C8B-B14F-4D97-AF65-F5344CB8AC3E}">
        <p14:creationId xmlns:p14="http://schemas.microsoft.com/office/powerpoint/2010/main" val="161394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dirty="0"/>
              <a:t>La línea de puntos roja representa el área abordada por el TMP</a:t>
            </a:r>
          </a:p>
        </p:txBody>
      </p:sp>
      <p:sp>
        <p:nvSpPr>
          <p:cNvPr id="4" name="Slide Number Placeholder 3"/>
          <p:cNvSpPr>
            <a:spLocks noGrp="1"/>
          </p:cNvSpPr>
          <p:nvPr>
            <p:ph type="sldNum" sz="quarter" idx="5"/>
          </p:nvPr>
        </p:nvSpPr>
        <p:spPr/>
        <p:txBody>
          <a:bodyPr/>
          <a:lstStyle/>
          <a:p>
            <a:pPr algn="l" rtl="0"/>
            <a:fld id="{ECB1AEC1-4AEF-4337-9937-59E60CFEB372}" type="slidenum">
              <a:rPr/>
              <a:t>4</a:t>
            </a:fld>
            <a:endParaRPr lang="es" dirty="0"/>
          </a:p>
        </p:txBody>
      </p:sp>
    </p:spTree>
    <p:extLst>
      <p:ext uri="{BB962C8B-B14F-4D97-AF65-F5344CB8AC3E}">
        <p14:creationId xmlns:p14="http://schemas.microsoft.com/office/powerpoint/2010/main" val="87100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2297"/>
            <a:ext cx="5486400" cy="5077349"/>
          </a:xfrm>
        </p:spPr>
        <p:txBody>
          <a:bodyPr/>
          <a:lstStyle/>
          <a:p>
            <a:pPr algn="l" rtl="0"/>
            <a:r>
              <a:rPr lang="es" b="0" i="0" u="none" baseline="0" dirty="0"/>
              <a:t>Contenido del TMP</a:t>
            </a:r>
          </a:p>
          <a:p>
            <a:pPr marL="342900" indent="-342900" algn="l" rtl="0">
              <a:buFont typeface="Arial" panose="020B0604020202020204" pitchFamily="34" charset="0"/>
              <a:buChar char="•"/>
            </a:pPr>
            <a:r>
              <a:rPr lang="es" b="0" i="0" u="none" baseline="0" dirty="0"/>
              <a:t>Resumen ejecutivo</a:t>
            </a:r>
          </a:p>
          <a:p>
            <a:pPr marL="342900" indent="-342900" algn="l" rtl="0">
              <a:buFont typeface="Arial" panose="020B0604020202020204" pitchFamily="34" charset="0"/>
              <a:buChar char="•"/>
            </a:pPr>
            <a:r>
              <a:rPr lang="es" b="0" i="0" u="none" baseline="0" dirty="0"/>
              <a:t>Introducción</a:t>
            </a:r>
          </a:p>
          <a:p>
            <a:pPr marL="342900" indent="-342900" algn="l" rtl="0">
              <a:buFont typeface="Arial" panose="020B0604020202020204" pitchFamily="34" charset="0"/>
              <a:buChar char="•"/>
            </a:pPr>
            <a:r>
              <a:rPr lang="es" b="0" i="0" u="none" baseline="0" dirty="0"/>
              <a:t>Estrategias para la administración de camiones</a:t>
            </a:r>
          </a:p>
          <a:p>
            <a:pPr marL="342900" indent="-342900" algn="l" rtl="0">
              <a:buFont typeface="Arial" panose="020B0604020202020204" pitchFamily="34" charset="0"/>
              <a:buChar char="•"/>
            </a:pPr>
            <a:r>
              <a:rPr lang="es" b="0" i="0" u="none" baseline="0" dirty="0"/>
              <a:t>Enfoque de implementación</a:t>
            </a:r>
          </a:p>
          <a:p>
            <a:pPr marL="342900" indent="-342900" algn="l" rtl="0">
              <a:buFont typeface="Arial" panose="020B0604020202020204" pitchFamily="34" charset="0"/>
              <a:buChar char="•"/>
            </a:pPr>
            <a:r>
              <a:rPr lang="es" b="0" i="0" u="none" baseline="0" dirty="0"/>
              <a:t>Apéndices</a:t>
            </a:r>
          </a:p>
          <a:p>
            <a:endParaRPr lang="es" dirty="0"/>
          </a:p>
          <a:p>
            <a:pPr algn="l" rtl="0">
              <a:lnSpc>
                <a:spcPct val="120000"/>
              </a:lnSpc>
            </a:pPr>
            <a:r>
              <a:rPr lang="es" b="1" i="0" u="none" baseline="0" dirty="0">
                <a:solidFill>
                  <a:srgbClr val="FF0000"/>
                </a:solidFill>
              </a:rPr>
              <a:t>Estrategia 1. </a:t>
            </a:r>
            <a:r>
              <a:rPr lang="es" b="0" i="0" u="none" baseline="0" dirty="0"/>
              <a:t>Mejorar</a:t>
            </a:r>
            <a:r>
              <a:rPr lang="es" b="0" i="0" u="none" baseline="0" dirty="0">
                <a:solidFill>
                  <a:srgbClr val="FF0000"/>
                </a:solidFill>
              </a:rPr>
              <a:t> </a:t>
            </a:r>
            <a:r>
              <a:rPr lang="es" b="0" i="0" u="none" baseline="0" dirty="0"/>
              <a:t>la seguridad en las intersecciones cercanas al puerto </a:t>
            </a:r>
          </a:p>
          <a:p>
            <a:pPr marL="285750" indent="-285750" algn="l" rtl="0">
              <a:lnSpc>
                <a:spcPct val="120000"/>
              </a:lnSpc>
              <a:spcAft>
                <a:spcPts val="600"/>
              </a:spcAft>
              <a:buFont typeface="Arial" panose="020B0604020202020204" pitchFamily="34" charset="0"/>
              <a:buChar char="•"/>
            </a:pPr>
            <a:r>
              <a:rPr lang="es" b="0" i="0" u="none" baseline="0" dirty="0"/>
              <a:t>Coordinar con los gerentes de proyectos los proyectos de desarrollo aprobados para mejorar la seguridad al caminar o pasear en bicicleta en intersecciones clave</a:t>
            </a:r>
          </a:p>
          <a:p>
            <a:pPr algn="l" rtl="0">
              <a:lnSpc>
                <a:spcPct val="120000"/>
              </a:lnSpc>
            </a:pPr>
            <a:r>
              <a:rPr lang="es" b="1" i="0" u="none" baseline="0" dirty="0">
                <a:solidFill>
                  <a:srgbClr val="FF0000"/>
                </a:solidFill>
              </a:rPr>
              <a:t>Estrategia 2. </a:t>
            </a:r>
            <a:r>
              <a:rPr lang="es" b="0" i="0" u="none" baseline="0" dirty="0"/>
              <a:t>Mejorar las rutas de camiones (a comercios de West Oakland)</a:t>
            </a:r>
          </a:p>
          <a:p>
            <a:pPr marL="285750" indent="-285750" algn="l" rtl="0">
              <a:lnSpc>
                <a:spcPct val="120000"/>
              </a:lnSpc>
              <a:spcAft>
                <a:spcPts val="600"/>
              </a:spcAft>
              <a:buFont typeface="Arial" panose="020B0604020202020204" pitchFamily="34" charset="0"/>
              <a:buChar char="•"/>
            </a:pPr>
            <a:r>
              <a:rPr lang="es" b="0" i="0" u="none" baseline="0" dirty="0"/>
              <a:t>Extensión personalizada a comercios vinculados con camiones de West Oakland para determinar las mejores rutas (coordinada con borrador actualizado de la propuesta Rutas para camiones)</a:t>
            </a:r>
          </a:p>
          <a:p>
            <a:pPr algn="l" rtl="0">
              <a:spcAft>
                <a:spcPts val="600"/>
              </a:spcAft>
            </a:pPr>
            <a:r>
              <a:rPr lang="es" b="1" i="0" u="none" baseline="0" dirty="0">
                <a:solidFill>
                  <a:srgbClr val="FF0000"/>
                </a:solidFill>
              </a:rPr>
              <a:t>Estrategia 4. </a:t>
            </a:r>
            <a:r>
              <a:rPr lang="es" b="0" i="0" u="none" baseline="0" dirty="0"/>
              <a:t>Mejorar la señalización para camiones </a:t>
            </a:r>
          </a:p>
          <a:p>
            <a:pPr marL="285750" indent="-285750" algn="l" rtl="0">
              <a:spcBef>
                <a:spcPts val="1200"/>
              </a:spcBef>
              <a:spcAft>
                <a:spcPts val="600"/>
              </a:spcAft>
              <a:buFont typeface="Arial" panose="020B0604020202020204" pitchFamily="34" charset="0"/>
              <a:buChar char="•"/>
            </a:pPr>
            <a:r>
              <a:rPr lang="es" b="0" i="0" u="none" baseline="0" dirty="0"/>
              <a:t>Señalización para camiones coordinada con las nuevas reglamentaciones de estacionamiento para camiones y rutas para camiones (abordada en esta presentación de diapositivas)</a:t>
            </a:r>
          </a:p>
          <a:p>
            <a:pPr algn="l" rtl="0">
              <a:spcBef>
                <a:spcPts val="1000"/>
              </a:spcBef>
              <a:spcAft>
                <a:spcPts val="600"/>
              </a:spcAft>
            </a:pPr>
            <a:r>
              <a:rPr lang="es" b="1" i="0" u="none" baseline="0" dirty="0">
                <a:solidFill>
                  <a:srgbClr val="FF0000"/>
                </a:solidFill>
              </a:rPr>
              <a:t>Estrategia 7</a:t>
            </a:r>
            <a:r>
              <a:rPr lang="es" b="1" i="0" u="none" baseline="0" dirty="0"/>
              <a:t>. </a:t>
            </a:r>
            <a:r>
              <a:rPr lang="es" b="0" i="0" u="none" baseline="0" dirty="0"/>
              <a:t>Mejorar la capacitación para emitir boletos de estacionamiento</a:t>
            </a:r>
          </a:p>
          <a:p>
            <a:pPr marL="285750" indent="-285750" algn="l" rtl="0">
              <a:spcBef>
                <a:spcPts val="600"/>
              </a:spcBef>
              <a:spcAft>
                <a:spcPts val="600"/>
              </a:spcAft>
              <a:buFont typeface="Arial" panose="020B0604020202020204" pitchFamily="34" charset="0"/>
              <a:buChar char="•"/>
            </a:pPr>
            <a:r>
              <a:rPr lang="es" b="0" i="0" u="none" baseline="0" dirty="0"/>
              <a:t>Coordinación con el Departamento de Transporte de Oakland para (1) presentar cambios de políticas y (2) solicitar los comentarios de los técnicos de cumplimiento de estacionamiento</a:t>
            </a:r>
          </a:p>
          <a:p>
            <a:pPr marL="285750" indent="-285750" algn="l" rtl="0">
              <a:spcBef>
                <a:spcPts val="600"/>
              </a:spcBef>
              <a:spcAft>
                <a:spcPts val="600"/>
              </a:spcAft>
              <a:buFont typeface="Arial" panose="020B0604020202020204" pitchFamily="34" charset="0"/>
              <a:buChar char="•"/>
            </a:pPr>
            <a:endParaRPr lang="es" b="0" i="0" u="none" baseline="0" dirty="0"/>
          </a:p>
          <a:p>
            <a:r>
              <a:rPr lang="es-ES" sz="1200" b="1" kern="1200" dirty="0" err="1">
                <a:solidFill>
                  <a:schemeClr val="tx1"/>
                </a:solidFill>
                <a:effectLst/>
                <a:latin typeface="+mn-lt"/>
                <a:ea typeface="+mn-ea"/>
                <a:cs typeface="+mn-cs"/>
              </a:rPr>
              <a:t>Translation</a:t>
            </a:r>
            <a:r>
              <a:rPr lang="es-ES" sz="1200" b="1" kern="1200" dirty="0">
                <a:solidFill>
                  <a:schemeClr val="tx1"/>
                </a:solidFill>
                <a:effectLst/>
                <a:latin typeface="+mn-lt"/>
                <a:ea typeface="+mn-ea"/>
                <a:cs typeface="+mn-cs"/>
              </a:rPr>
              <a:t> of </a:t>
            </a:r>
            <a:r>
              <a:rPr lang="es-ES" sz="1200" b="1" kern="1200" dirty="0" err="1">
                <a:solidFill>
                  <a:schemeClr val="tx1"/>
                </a:solidFill>
                <a:effectLst/>
                <a:latin typeface="+mn-lt"/>
                <a:ea typeface="+mn-ea"/>
                <a:cs typeface="+mn-cs"/>
              </a:rPr>
              <a:t>the</a:t>
            </a:r>
            <a:r>
              <a:rPr lang="es-ES" sz="1200" b="1"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image</a:t>
            </a:r>
            <a:r>
              <a:rPr lang="es-ES" sz="1200" b="1" kern="120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Año 1</a:t>
            </a:r>
          </a:p>
          <a:p>
            <a:r>
              <a:rPr lang="es-ES" sz="1200" kern="1200" dirty="0">
                <a:solidFill>
                  <a:schemeClr val="tx1"/>
                </a:solidFill>
                <a:effectLst/>
                <a:latin typeface="+mn-lt"/>
                <a:ea typeface="+mn-ea"/>
                <a:cs typeface="+mn-cs"/>
              </a:rPr>
              <a:t>Año 2</a:t>
            </a:r>
          </a:p>
          <a:p>
            <a:r>
              <a:rPr lang="es-ES" sz="1200" kern="1200" dirty="0">
                <a:solidFill>
                  <a:schemeClr val="tx1"/>
                </a:solidFill>
                <a:effectLst/>
                <a:latin typeface="+mn-lt"/>
                <a:ea typeface="+mn-ea"/>
                <a:cs typeface="+mn-cs"/>
              </a:rPr>
              <a:t>Año 3</a:t>
            </a:r>
          </a:p>
          <a:p>
            <a:r>
              <a:rPr lang="es-ES" sz="1200" kern="1200" dirty="0">
                <a:solidFill>
                  <a:schemeClr val="tx1"/>
                </a:solidFill>
                <a:effectLst/>
                <a:latin typeface="+mn-lt"/>
                <a:ea typeface="+mn-ea"/>
                <a:cs typeface="+mn-cs"/>
              </a:rPr>
              <a:t>Año 4</a:t>
            </a:r>
          </a:p>
          <a:p>
            <a:r>
              <a:rPr lang="es-ES" sz="1200" kern="1200" dirty="0">
                <a:solidFill>
                  <a:schemeClr val="tx1"/>
                </a:solidFill>
                <a:effectLst/>
                <a:latin typeface="+mn-lt"/>
                <a:ea typeface="+mn-ea"/>
                <a:cs typeface="+mn-cs"/>
              </a:rPr>
              <a:t>Año 5</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ESTRATEGIAS</a:t>
            </a:r>
          </a:p>
          <a:p>
            <a:r>
              <a:rPr lang="es-ES" sz="1200" kern="1200" dirty="0">
                <a:solidFill>
                  <a:schemeClr val="tx1"/>
                </a:solidFill>
                <a:effectLst/>
                <a:latin typeface="+mn-lt"/>
                <a:ea typeface="+mn-ea"/>
                <a:cs typeface="+mn-cs"/>
              </a:rPr>
              <a:t>1. Mejorar la seguridad en las intersecciones cercanas al puerto</a:t>
            </a:r>
          </a:p>
          <a:p>
            <a:r>
              <a:rPr lang="es-ES" sz="1200" kern="1200" dirty="0">
                <a:solidFill>
                  <a:schemeClr val="tx1"/>
                </a:solidFill>
                <a:effectLst/>
                <a:latin typeface="+mn-lt"/>
                <a:ea typeface="+mn-ea"/>
                <a:cs typeface="+mn-cs"/>
              </a:rPr>
              <a:t>2. Mejorar las rutas para camiones</a:t>
            </a:r>
          </a:p>
          <a:p>
            <a:r>
              <a:rPr lang="es-ES" sz="1200" kern="1200" dirty="0">
                <a:solidFill>
                  <a:schemeClr val="tx1"/>
                </a:solidFill>
                <a:effectLst/>
                <a:latin typeface="+mn-lt"/>
                <a:ea typeface="+mn-ea"/>
                <a:cs typeface="+mn-cs"/>
              </a:rPr>
              <a:t>3. Actualizar la red de rutas para camiones y las calles con prohibición de circulación de camiones</a:t>
            </a:r>
          </a:p>
          <a:p>
            <a:r>
              <a:rPr lang="es-ES" sz="1200" kern="1200" dirty="0">
                <a:solidFill>
                  <a:schemeClr val="tx1"/>
                </a:solidFill>
                <a:effectLst/>
                <a:latin typeface="+mn-lt"/>
                <a:ea typeface="+mn-ea"/>
                <a:cs typeface="+mn-cs"/>
              </a:rPr>
              <a:t>4. Mejorar la señalización de rutas para camiones</a:t>
            </a:r>
          </a:p>
          <a:p>
            <a:r>
              <a:rPr lang="es-ES" sz="1200" kern="1200" dirty="0">
                <a:solidFill>
                  <a:schemeClr val="tx1"/>
                </a:solidFill>
                <a:effectLst/>
                <a:latin typeface="+mn-lt"/>
                <a:ea typeface="+mn-ea"/>
                <a:cs typeface="+mn-cs"/>
              </a:rPr>
              <a:t>5. Realizar controles al azar al cumplimiento de las reglas de tránsito</a:t>
            </a:r>
          </a:p>
          <a:p>
            <a:r>
              <a:rPr lang="es-ES" sz="1200" kern="1200" dirty="0">
                <a:solidFill>
                  <a:schemeClr val="tx1"/>
                </a:solidFill>
                <a:effectLst/>
                <a:latin typeface="+mn-lt"/>
                <a:ea typeface="+mn-ea"/>
                <a:cs typeface="+mn-cs"/>
              </a:rPr>
              <a:t>6. Usar el diseño urbano para promover el uso de rutas para camiones</a:t>
            </a:r>
          </a:p>
          <a:p>
            <a:r>
              <a:rPr lang="es-ES" sz="1200" kern="1200" dirty="0">
                <a:solidFill>
                  <a:schemeClr val="tx1"/>
                </a:solidFill>
                <a:effectLst/>
                <a:latin typeface="+mn-lt"/>
                <a:ea typeface="+mn-ea"/>
                <a:cs typeface="+mn-cs"/>
              </a:rPr>
              <a:t>7. Mejorar la capacitación para emitir boletas de estacionamiento</a:t>
            </a:r>
          </a:p>
          <a:p>
            <a:r>
              <a:rPr lang="es-ES" sz="1200" kern="1200" dirty="0">
                <a:solidFill>
                  <a:schemeClr val="tx1"/>
                </a:solidFill>
                <a:effectLst/>
                <a:latin typeface="+mn-lt"/>
                <a:ea typeface="+mn-ea"/>
                <a:cs typeface="+mn-cs"/>
              </a:rPr>
              <a:t>8. Cambiar las reglamentaciones de estacionamiento </a:t>
            </a:r>
          </a:p>
          <a:p>
            <a:r>
              <a:rPr lang="es-ES" sz="1200" kern="1200" dirty="0">
                <a:solidFill>
                  <a:schemeClr val="tx1"/>
                </a:solidFill>
                <a:effectLst/>
                <a:latin typeface="+mn-lt"/>
                <a:ea typeface="+mn-ea"/>
                <a:cs typeface="+mn-cs"/>
              </a:rPr>
              <a:t>9. Considerar la posibilidad de aumentar las multas de estacionamiento de camiones</a:t>
            </a:r>
          </a:p>
          <a:p>
            <a:r>
              <a:rPr lang="es-ES" sz="1200" kern="1200" dirty="0">
                <a:solidFill>
                  <a:schemeClr val="tx1"/>
                </a:solidFill>
                <a:effectLst/>
                <a:latin typeface="+mn-lt"/>
                <a:ea typeface="+mn-ea"/>
                <a:cs typeface="+mn-cs"/>
              </a:rPr>
              <a:t>10. Aplicar el cumplimiento orientado de las reglas de estacionamiento</a:t>
            </a:r>
          </a:p>
          <a:p>
            <a:r>
              <a:rPr lang="es-E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1799625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Comenzar abordando los cambios en la Red de camiones</a:t>
            </a:r>
          </a:p>
        </p:txBody>
      </p:sp>
      <p:sp>
        <p:nvSpPr>
          <p:cNvPr id="4" name="Slide Number Placeholder 3"/>
          <p:cNvSpPr>
            <a:spLocks noGrp="1"/>
          </p:cNvSpPr>
          <p:nvPr>
            <p:ph type="sldNum" sz="quarter" idx="5"/>
          </p:nvPr>
        </p:nvSpPr>
        <p:spPr/>
        <p:txBody>
          <a:bodyPr/>
          <a:lstStyle/>
          <a:p>
            <a:pPr algn="l" rtl="0"/>
            <a:fld id="{ECB1AEC1-4AEF-4337-9937-59E60CFEB372}" type="slidenum">
              <a:rPr/>
              <a:t>6</a:t>
            </a:fld>
            <a:endParaRPr lang="es" dirty="0"/>
          </a:p>
        </p:txBody>
      </p:sp>
    </p:spTree>
    <p:extLst>
      <p:ext uri="{BB962C8B-B14F-4D97-AF65-F5344CB8AC3E}">
        <p14:creationId xmlns:p14="http://schemas.microsoft.com/office/powerpoint/2010/main" val="4254702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Actualizar el Código Municipal para resolver inconsistencias y mejorar las rutas de camiones</a:t>
            </a:r>
          </a:p>
        </p:txBody>
      </p:sp>
      <p:sp>
        <p:nvSpPr>
          <p:cNvPr id="4" name="Slide Number Placeholder 3"/>
          <p:cNvSpPr>
            <a:spLocks noGrp="1"/>
          </p:cNvSpPr>
          <p:nvPr>
            <p:ph type="sldNum" sz="quarter" idx="5"/>
          </p:nvPr>
        </p:nvSpPr>
        <p:spPr/>
        <p:txBody>
          <a:bodyPr/>
          <a:lstStyle/>
          <a:p>
            <a:pPr algn="l" rtl="0"/>
            <a:fld id="{ECB1AEC1-4AEF-4337-9937-59E60CFEB372}" type="slidenum">
              <a:rPr/>
              <a:t>7</a:t>
            </a:fld>
            <a:endParaRPr lang="es" dirty="0"/>
          </a:p>
        </p:txBody>
      </p:sp>
    </p:spTree>
    <p:extLst>
      <p:ext uri="{BB962C8B-B14F-4D97-AF65-F5344CB8AC3E}">
        <p14:creationId xmlns:p14="http://schemas.microsoft.com/office/powerpoint/2010/main" val="3691069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2296"/>
            <a:ext cx="5486400" cy="5277856"/>
          </a:xfrm>
        </p:spPr>
        <p:txBody>
          <a:bodyPr/>
          <a:lstStyle/>
          <a:p>
            <a:pPr algn="l" rtl="0"/>
            <a:r>
              <a:rPr lang="es" b="0" i="0" u="none" baseline="0" dirty="0"/>
              <a:t>Familiar</a:t>
            </a:r>
            <a:r>
              <a:rPr lang="es" sz="1100" b="0" i="0" u="none" baseline="0" dirty="0"/>
              <a:t>izarlo con el mapa:</a:t>
            </a:r>
          </a:p>
          <a:p>
            <a:endParaRPr lang="es" sz="1100" dirty="0"/>
          </a:p>
          <a:p>
            <a:pPr algn="l" rtl="0"/>
            <a:r>
              <a:rPr lang="es" sz="1100" b="0" i="0" u="none" baseline="0" dirty="0"/>
              <a:t>Colores: zonificación            			Líneas: roja/azul</a:t>
            </a:r>
          </a:p>
          <a:p>
            <a:endParaRPr lang="es" sz="1100" dirty="0"/>
          </a:p>
          <a:p>
            <a:pPr algn="l" rtl="0"/>
            <a:r>
              <a:rPr lang="es" sz="1100" b="0" i="0" u="none" baseline="0" dirty="0"/>
              <a:t>Siguientes diapositivas abordan actualizaciones importantes</a:t>
            </a:r>
          </a:p>
          <a:p>
            <a:endParaRPr lang="es" sz="1100" dirty="0"/>
          </a:p>
          <a:p>
            <a:pPr algn="l" rtl="0"/>
            <a:r>
              <a:rPr lang="es" sz="1100" b="0" i="0" u="none" baseline="0" dirty="0"/>
              <a:t>(tener el PDF de “cambios” de rutas de camiones abierto)</a:t>
            </a:r>
          </a:p>
          <a:p>
            <a:endParaRPr lang="es" sz="1100" dirty="0"/>
          </a:p>
          <a:p>
            <a:pPr algn="l" rtl="0"/>
            <a:r>
              <a:rPr lang="es" sz="1100" b="0" i="0" u="none" baseline="0" dirty="0"/>
              <a:t>Análisis realizado para desarrollar el borrador</a:t>
            </a:r>
          </a:p>
          <a:p>
            <a:pPr marL="457200" indent="-457200" algn="l" rtl="0">
              <a:spcAft>
                <a:spcPts val="1200"/>
              </a:spcAft>
              <a:buFont typeface="+mj-lt"/>
              <a:buAutoNum type="arabicPeriod"/>
            </a:pPr>
            <a:r>
              <a:rPr lang="es" sz="1100" b="0" i="0" u="none" baseline="0" dirty="0"/>
              <a:t>Evaluar reglamentaciones actuales </a:t>
            </a:r>
          </a:p>
          <a:p>
            <a:pPr marL="457200" indent="-457200" algn="l" rtl="0">
              <a:spcAft>
                <a:spcPts val="600"/>
              </a:spcAft>
              <a:buFont typeface="Arial" panose="020B0604020202020204" pitchFamily="34" charset="0"/>
              <a:buChar char="•"/>
            </a:pPr>
            <a:r>
              <a:rPr lang="es" sz="1100" b="0" i="0" u="none" baseline="0" dirty="0"/>
              <a:t>La ciudad administra los camiones al designar rutas como Rutas de camiones y Calles con prohibición de circulación de camiones.</a:t>
            </a:r>
          </a:p>
          <a:p>
            <a:pPr marL="914400" lvl="1" indent="-457200" algn="l" rtl="0">
              <a:spcAft>
                <a:spcPts val="600"/>
              </a:spcAft>
              <a:buFont typeface="Courier New" panose="02070309020205020404" pitchFamily="49" charset="0"/>
              <a:buChar char="o"/>
            </a:pPr>
            <a:r>
              <a:rPr lang="es" sz="1100" b="0" i="0" u="none" baseline="0" dirty="0"/>
              <a:t>Rutas de camiones locales: rutas designadas para la circulación de vehículos comerciales dentro de Oakland. Los operarios deben permanecer en estas rutas a menos que sea necesario desviarse para llegar a un destino.</a:t>
            </a:r>
          </a:p>
          <a:p>
            <a:pPr marL="914400" lvl="1" indent="-457200" algn="l" rtl="0">
              <a:spcAft>
                <a:spcPts val="600"/>
              </a:spcAft>
              <a:buFont typeface="Courier New" panose="02070309020205020404" pitchFamily="49" charset="0"/>
              <a:buChar char="o"/>
            </a:pPr>
            <a:r>
              <a:rPr lang="es" sz="1100" b="0" i="0" u="none" baseline="0" dirty="0"/>
              <a:t>Calles con prohibición de circulación de camiones: calles específicas en las que se prohíbe la circulación de vehículos de más de 4 ½ toneladas. La ciudad coloca señalización para indicar que en esa calle se prohíbe la circulación (las leyes estatales permiten que los camiones usen rutas para completar entregas).</a:t>
            </a:r>
          </a:p>
          <a:p>
            <a:pPr marL="457200" indent="-457200" algn="l" rtl="0">
              <a:spcAft>
                <a:spcPts val="600"/>
              </a:spcAft>
              <a:buFont typeface="Arial" panose="020B0604020202020204" pitchFamily="34" charset="0"/>
              <a:buChar char="•"/>
            </a:pPr>
            <a:r>
              <a:rPr lang="es" sz="1100" b="0" i="0" u="none" baseline="0" dirty="0"/>
              <a:t>Existen contradicciones entre el código oficial y el mapa.  </a:t>
            </a:r>
          </a:p>
          <a:p>
            <a:pPr marL="457200" indent="-457200" algn="l" rtl="0">
              <a:buFont typeface="+mj-lt"/>
              <a:buAutoNum type="arabicPeriod"/>
            </a:pPr>
            <a:r>
              <a:rPr lang="es" sz="1100" b="0" i="0" u="none" baseline="0" dirty="0"/>
              <a:t>Revisar los datos de movimientos de camiones y uso del terreno</a:t>
            </a:r>
          </a:p>
          <a:p>
            <a:pPr marL="457200" indent="-457200" algn="l" rtl="0">
              <a:buFont typeface="Arial" panose="020B0604020202020204" pitchFamily="34" charset="0"/>
              <a:buChar char="•"/>
            </a:pPr>
            <a:r>
              <a:rPr lang="es" sz="1100" b="0" i="0" u="none" baseline="0" dirty="0"/>
              <a:t>Revisar rutas existentes y recuentos de camiones</a:t>
            </a:r>
          </a:p>
          <a:p>
            <a:pPr marL="914400" lvl="1" indent="-457200" algn="l" rtl="0">
              <a:buFont typeface="Arial" panose="020B0604020202020204" pitchFamily="34" charset="0"/>
              <a:buChar char="•"/>
            </a:pPr>
            <a:r>
              <a:rPr lang="es" sz="1100" b="0" i="0" u="none" baseline="0" dirty="0"/>
              <a:t>Rutas de camiones relacionadas con mayores concentraciones de mayor carbón negro</a:t>
            </a:r>
          </a:p>
          <a:p>
            <a:pPr marL="914400" lvl="1" indent="-457200" algn="l" rtl="0">
              <a:buFont typeface="Arial" panose="020B0604020202020204" pitchFamily="34" charset="0"/>
              <a:buChar char="•"/>
            </a:pPr>
            <a:r>
              <a:rPr lang="es" sz="1100" b="0" i="0" u="none" baseline="0" dirty="0"/>
              <a:t>Identificar relación con comercios industriales </a:t>
            </a:r>
          </a:p>
          <a:p>
            <a:pPr marL="457200" indent="-457200" algn="l" rtl="0">
              <a:buFont typeface="Arial" panose="020B0604020202020204" pitchFamily="34" charset="0"/>
              <a:buChar char="•"/>
            </a:pPr>
            <a:r>
              <a:rPr lang="es" sz="1100" b="0" i="0" u="none" baseline="0" dirty="0"/>
              <a:t>Tener en cuenta la exposición de los residentes y las personas en riesgo en las diferentes rutas</a:t>
            </a:r>
          </a:p>
          <a:p>
            <a:endParaRPr lang="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err="1">
                <a:solidFill>
                  <a:schemeClr val="tx1"/>
                </a:solidFill>
                <a:effectLst/>
                <a:latin typeface="+mn-lt"/>
                <a:ea typeface="+mn-ea"/>
                <a:cs typeface="+mn-cs"/>
              </a:rPr>
              <a:t>Translation</a:t>
            </a:r>
            <a:r>
              <a:rPr lang="es-ES" sz="1200" b="1" kern="1200" dirty="0">
                <a:solidFill>
                  <a:schemeClr val="tx1"/>
                </a:solidFill>
                <a:effectLst/>
                <a:latin typeface="+mn-lt"/>
                <a:ea typeface="+mn-ea"/>
                <a:cs typeface="+mn-cs"/>
              </a:rPr>
              <a:t> of </a:t>
            </a:r>
            <a:r>
              <a:rPr lang="es-ES" sz="1200" b="1" kern="1200" dirty="0" err="1">
                <a:solidFill>
                  <a:schemeClr val="tx1"/>
                </a:solidFill>
                <a:effectLst/>
                <a:latin typeface="+mn-lt"/>
                <a:ea typeface="+mn-ea"/>
                <a:cs typeface="+mn-cs"/>
              </a:rPr>
              <a:t>the</a:t>
            </a:r>
            <a:r>
              <a:rPr lang="es-ES" sz="1200" b="1"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images</a:t>
            </a:r>
            <a:r>
              <a:rPr lang="es-ES" sz="1200" b="1" kern="1200" dirty="0">
                <a:solidFill>
                  <a:schemeClr val="tx1"/>
                </a:solidFill>
                <a:effectLst/>
                <a:latin typeface="+mn-lt"/>
                <a:ea typeface="+mn-ea"/>
                <a:cs typeface="+mn-cs"/>
              </a:rPr>
              <a:t>:</a:t>
            </a:r>
          </a:p>
          <a:p>
            <a:r>
              <a:rPr lang="es-ES" sz="1200" b="1" kern="1200" dirty="0">
                <a:solidFill>
                  <a:schemeClr val="tx1"/>
                </a:solidFill>
                <a:effectLst/>
                <a:latin typeface="+mn-lt"/>
                <a:ea typeface="+mn-ea"/>
                <a:cs typeface="+mn-cs"/>
              </a:rPr>
              <a:t>Propuesta sobre la Red de rutas para camiones</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Ruta para camiones </a:t>
            </a:r>
          </a:p>
          <a:p>
            <a:r>
              <a:rPr lang="es-ES" sz="1200" kern="1200" dirty="0">
                <a:solidFill>
                  <a:schemeClr val="tx1"/>
                </a:solidFill>
                <a:effectLst/>
                <a:latin typeface="+mn-lt"/>
                <a:ea typeface="+mn-ea"/>
                <a:cs typeface="+mn-cs"/>
              </a:rPr>
              <a:t>Prohibida </a:t>
            </a:r>
          </a:p>
          <a:p>
            <a:r>
              <a:rPr lang="es-ES" sz="1200" kern="1200" dirty="0">
                <a:solidFill>
                  <a:schemeClr val="tx1"/>
                </a:solidFill>
                <a:effectLst/>
                <a:latin typeface="+mn-lt"/>
                <a:ea typeface="+mn-ea"/>
                <a:cs typeface="+mn-cs"/>
              </a:rPr>
              <a:t> </a:t>
            </a:r>
          </a:p>
          <a:p>
            <a:r>
              <a:rPr lang="es-ES" sz="1200" b="1" kern="1200" dirty="0">
                <a:solidFill>
                  <a:schemeClr val="tx1"/>
                </a:solidFill>
                <a:effectLst/>
                <a:latin typeface="+mn-lt"/>
                <a:ea typeface="+mn-ea"/>
                <a:cs typeface="+mn-cs"/>
              </a:rPr>
              <a:t>Plan de urbanización/general</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Comercial (se permiten los usos residenciales)</a:t>
            </a:r>
          </a:p>
          <a:p>
            <a:r>
              <a:rPr lang="es-ES" sz="1200" kern="1200" dirty="0">
                <a:solidFill>
                  <a:schemeClr val="tx1"/>
                </a:solidFill>
                <a:effectLst/>
                <a:latin typeface="+mn-lt"/>
                <a:ea typeface="+mn-ea"/>
                <a:cs typeface="+mn-cs"/>
              </a:rPr>
              <a:t>Residencial</a:t>
            </a:r>
          </a:p>
          <a:p>
            <a:r>
              <a:rPr lang="es-ES" sz="1200" kern="1200" dirty="0">
                <a:solidFill>
                  <a:schemeClr val="tx1"/>
                </a:solidFill>
                <a:effectLst/>
                <a:latin typeface="+mn-lt"/>
                <a:ea typeface="+mn-ea"/>
                <a:cs typeface="+mn-cs"/>
              </a:rPr>
              <a:t>Industrial</a:t>
            </a:r>
          </a:p>
          <a:p>
            <a:r>
              <a:rPr lang="es-ES" sz="1200" kern="1200" dirty="0">
                <a:solidFill>
                  <a:schemeClr val="tx1"/>
                </a:solidFill>
                <a:effectLst/>
                <a:latin typeface="+mn-lt"/>
                <a:ea typeface="+mn-ea"/>
                <a:cs typeface="+mn-cs"/>
              </a:rPr>
              <a:t>Otro</a:t>
            </a:r>
          </a:p>
          <a:p>
            <a:r>
              <a:rPr lang="es-ES" sz="1200" kern="1200" dirty="0">
                <a:solidFill>
                  <a:schemeClr val="tx1"/>
                </a:solidFill>
                <a:effectLst/>
                <a:latin typeface="+mn-lt"/>
                <a:ea typeface="+mn-ea"/>
                <a:cs typeface="+mn-cs"/>
              </a:rPr>
              <a:t>Parque</a:t>
            </a:r>
            <a:endParaRPr lang="es" dirty="0"/>
          </a:p>
          <a:p>
            <a:endParaRPr lang="es" dirty="0"/>
          </a:p>
        </p:txBody>
      </p:sp>
      <p:sp>
        <p:nvSpPr>
          <p:cNvPr id="4" name="Slide Number Placeholder 3"/>
          <p:cNvSpPr>
            <a:spLocks noGrp="1"/>
          </p:cNvSpPr>
          <p:nvPr>
            <p:ph type="sldNum" sz="quarter" idx="5"/>
          </p:nvPr>
        </p:nvSpPr>
        <p:spPr/>
        <p:txBody>
          <a:bodyPr/>
          <a:lstStyle/>
          <a:p>
            <a:pPr algn="l" rtl="0"/>
            <a:fld id="{ECB1AEC1-4AEF-4337-9937-59E60CFEB372}" type="slidenum">
              <a:rPr/>
              <a:t>8</a:t>
            </a:fld>
            <a:endParaRPr lang="es" dirty="0"/>
          </a:p>
        </p:txBody>
      </p:sp>
    </p:spTree>
    <p:extLst>
      <p:ext uri="{BB962C8B-B14F-4D97-AF65-F5344CB8AC3E}">
        <p14:creationId xmlns:p14="http://schemas.microsoft.com/office/powerpoint/2010/main" val="1894412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Flecha negra apunta a Frontage Road</a:t>
            </a:r>
          </a:p>
          <a:p>
            <a:endParaRPr lang="es" dirty="0"/>
          </a:p>
          <a:p>
            <a:pPr algn="l" rtl="0"/>
            <a:r>
              <a:rPr lang="es" b="0" i="0" u="none" baseline="0"/>
              <a:t>justificación</a:t>
            </a:r>
          </a:p>
        </p:txBody>
      </p:sp>
      <p:sp>
        <p:nvSpPr>
          <p:cNvPr id="4" name="Slide Number Placeholder 3"/>
          <p:cNvSpPr>
            <a:spLocks noGrp="1"/>
          </p:cNvSpPr>
          <p:nvPr>
            <p:ph type="sldNum" sz="quarter" idx="5"/>
          </p:nvPr>
        </p:nvSpPr>
        <p:spPr/>
        <p:txBody>
          <a:bodyPr/>
          <a:lstStyle/>
          <a:p>
            <a:pPr algn="l" rtl="0"/>
            <a:fld id="{ECB1AEC1-4AEF-4337-9937-59E60CFEB372}" type="slidenum">
              <a:rPr/>
              <a:t>9</a:t>
            </a:fld>
            <a:endParaRPr lang="es" dirty="0"/>
          </a:p>
        </p:txBody>
      </p:sp>
    </p:spTree>
    <p:extLst>
      <p:ext uri="{BB962C8B-B14F-4D97-AF65-F5344CB8AC3E}">
        <p14:creationId xmlns:p14="http://schemas.microsoft.com/office/powerpoint/2010/main" val="1752004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8EEBD0-3C00-4AED-89C1-1DED12715B91}"/>
              </a:ext>
            </a:extLst>
          </p:cNvPr>
          <p:cNvSpPr txBox="1"/>
          <p:nvPr userDrawn="1"/>
        </p:nvSpPr>
        <p:spPr>
          <a:xfrm>
            <a:off x="141315" y="119145"/>
            <a:ext cx="8869681" cy="597086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2000" dirty="0"/>
          </a:p>
          <a:p>
            <a:endParaRPr lang="en-US" sz="2000" dirty="0"/>
          </a:p>
        </p:txBody>
      </p:sp>
      <p:sp>
        <p:nvSpPr>
          <p:cNvPr id="2" name="Title 1"/>
          <p:cNvSpPr>
            <a:spLocks noGrp="1"/>
          </p:cNvSpPr>
          <p:nvPr>
            <p:ph type="ctrTitle"/>
          </p:nvPr>
        </p:nvSpPr>
        <p:spPr>
          <a:xfrm>
            <a:off x="523703" y="393468"/>
            <a:ext cx="8071658" cy="1917470"/>
          </a:xfrm>
        </p:spPr>
        <p:txBody>
          <a:bodyPr anchor="b"/>
          <a:lstStyle>
            <a:lvl1pPr algn="ctr">
              <a:defRPr sz="6000">
                <a:solidFill>
                  <a:schemeClr val="bg1"/>
                </a:solidFill>
              </a:defRPr>
            </a:lvl1pPr>
          </a:lstStyle>
          <a:p>
            <a:r>
              <a:rPr lang="en-US" dirty="0"/>
              <a:t>Click to edit Master title style</a:t>
            </a:r>
          </a:p>
        </p:txBody>
      </p:sp>
      <p:sp>
        <p:nvSpPr>
          <p:cNvPr id="12" name="TextBox 11">
            <a:extLst>
              <a:ext uri="{FF2B5EF4-FFF2-40B4-BE49-F238E27FC236}">
                <a16:creationId xmlns:a16="http://schemas.microsoft.com/office/drawing/2014/main" id="{462AA785-B7AA-4CE5-B432-082AFD89760D}"/>
              </a:ext>
            </a:extLst>
          </p:cNvPr>
          <p:cNvSpPr txBox="1"/>
          <p:nvPr userDrawn="1"/>
        </p:nvSpPr>
        <p:spPr>
          <a:xfrm>
            <a:off x="141316" y="6067499"/>
            <a:ext cx="8869680" cy="707886"/>
          </a:xfrm>
          <a:prstGeom prst="rect">
            <a:avLst/>
          </a:prstGeom>
          <a:gradFill flip="none" rotWithShape="1">
            <a:gsLst>
              <a:gs pos="0">
                <a:schemeClr val="accent6">
                  <a:lumMod val="67000"/>
                </a:schemeClr>
              </a:gs>
              <a:gs pos="56000">
                <a:schemeClr val="accent6">
                  <a:lumMod val="97000"/>
                  <a:lumOff val="3000"/>
                </a:schemeClr>
              </a:gs>
              <a:gs pos="100000">
                <a:schemeClr val="accent6">
                  <a:lumMod val="60000"/>
                  <a:lumOff val="40000"/>
                </a:schemeClr>
              </a:gs>
            </a:gsLst>
            <a:lin ang="16200000" scaled="1"/>
            <a:tileRect/>
          </a:gradFill>
        </p:spPr>
        <p:txBody>
          <a:bodyPr wrap="square" rtlCol="0">
            <a:spAutoFit/>
          </a:bodyPr>
          <a:lstStyle/>
          <a:p>
            <a:endParaRPr lang="en-US" sz="2000" dirty="0"/>
          </a:p>
          <a:p>
            <a:endParaRPr lang="en-US" sz="2000" dirty="0"/>
          </a:p>
        </p:txBody>
      </p:sp>
      <p:pic>
        <p:nvPicPr>
          <p:cNvPr id="9" name="Picture 8">
            <a:extLst>
              <a:ext uri="{FF2B5EF4-FFF2-40B4-BE49-F238E27FC236}">
                <a16:creationId xmlns:a16="http://schemas.microsoft.com/office/drawing/2014/main" id="{44241B86-407A-4B3E-8128-D3246F4467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0588" y="6243623"/>
            <a:ext cx="1072341" cy="355638"/>
          </a:xfrm>
          <a:prstGeom prst="rect">
            <a:avLst/>
          </a:prstGeom>
        </p:spPr>
      </p:pic>
      <p:pic>
        <p:nvPicPr>
          <p:cNvPr id="11" name="Picture 10">
            <a:extLst>
              <a:ext uri="{FF2B5EF4-FFF2-40B4-BE49-F238E27FC236}">
                <a16:creationId xmlns:a16="http://schemas.microsoft.com/office/drawing/2014/main" id="{2CBBDC86-424F-4A55-B182-BC6C950529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815" y="6090010"/>
            <a:ext cx="899655" cy="620451"/>
          </a:xfrm>
          <a:prstGeom prst="rect">
            <a:avLst/>
          </a:prstGeom>
        </p:spPr>
      </p:pic>
      <p:sp>
        <p:nvSpPr>
          <p:cNvPr id="3" name="Subtitle 2"/>
          <p:cNvSpPr>
            <a:spLocks noGrp="1"/>
          </p:cNvSpPr>
          <p:nvPr>
            <p:ph type="subTitle" idx="1"/>
          </p:nvPr>
        </p:nvSpPr>
        <p:spPr>
          <a:xfrm>
            <a:off x="540326" y="2764725"/>
            <a:ext cx="8071657" cy="89514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46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0908CE-36F0-4B71-8FD1-04BB3162889D}" type="datetimeFigureOut">
              <a:rPr lang="en-US" smtClean="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BC23AE-DB20-42A6-B74E-5D8F61C2C97C}" type="slidenum">
              <a:rPr lang="en-US" smtClean="0"/>
              <a:t>‹#›</a:t>
            </a:fld>
            <a:endParaRPr lang="en-US" dirty="0"/>
          </a:p>
        </p:txBody>
      </p:sp>
    </p:spTree>
    <p:extLst>
      <p:ext uri="{BB962C8B-B14F-4D97-AF65-F5344CB8AC3E}">
        <p14:creationId xmlns:p14="http://schemas.microsoft.com/office/powerpoint/2010/main" val="20774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0908CE-36F0-4B71-8FD1-04BB3162889D}" type="datetimeFigureOut">
              <a:rPr lang="en-US" smtClean="0"/>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BC23AE-DB20-42A6-B74E-5D8F61C2C97C}" type="slidenum">
              <a:rPr lang="en-US" smtClean="0"/>
              <a:t>‹#›</a:t>
            </a:fld>
            <a:endParaRPr lang="en-US" dirty="0"/>
          </a:p>
        </p:txBody>
      </p:sp>
    </p:spTree>
    <p:extLst>
      <p:ext uri="{BB962C8B-B14F-4D97-AF65-F5344CB8AC3E}">
        <p14:creationId xmlns:p14="http://schemas.microsoft.com/office/powerpoint/2010/main" val="298492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908CE-36F0-4B71-8FD1-04BB3162889D}" type="datetimeFigureOut">
              <a:rPr lang="en-US" smtClean="0"/>
              <a:t>4/29/2020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BC23AE-DB20-42A6-B74E-5D8F61C2C97C}" type="slidenum">
              <a:rPr lang="en-US" smtClean="0"/>
              <a:t>‹#›</a:t>
            </a:fld>
            <a:endParaRPr lang="en-US" dirty="0"/>
          </a:p>
        </p:txBody>
      </p:sp>
    </p:spTree>
    <p:extLst>
      <p:ext uri="{BB962C8B-B14F-4D97-AF65-F5344CB8AC3E}">
        <p14:creationId xmlns:p14="http://schemas.microsoft.com/office/powerpoint/2010/main" val="10147101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908CE-36F0-4B71-8FD1-04BB3162889D}" type="datetimeFigureOut">
              <a:rPr lang="en-US" smtClean="0"/>
              <a:t>4/29/2020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C23AE-DB20-42A6-B74E-5D8F61C2C97C}" type="slidenum">
              <a:rPr lang="en-US" smtClean="0"/>
              <a:t>‹#›</a:t>
            </a:fld>
            <a:endParaRPr lang="en-US" dirty="0"/>
          </a:p>
        </p:txBody>
      </p:sp>
    </p:spTree>
    <p:extLst>
      <p:ext uri="{BB962C8B-B14F-4D97-AF65-F5344CB8AC3E}">
        <p14:creationId xmlns:p14="http://schemas.microsoft.com/office/powerpoint/2010/main" val="1132809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0A16-1714-47CE-BCBC-9799902DED95}"/>
              </a:ext>
            </a:extLst>
          </p:cNvPr>
          <p:cNvSpPr>
            <a:spLocks noGrp="1"/>
          </p:cNvSpPr>
          <p:nvPr>
            <p:ph type="ctrTitle"/>
          </p:nvPr>
        </p:nvSpPr>
        <p:spPr>
          <a:xfrm>
            <a:off x="222457" y="154652"/>
            <a:ext cx="8669869" cy="2742491"/>
          </a:xfrm>
        </p:spPr>
        <p:txBody>
          <a:bodyPr>
            <a:noAutofit/>
          </a:bodyPr>
          <a:lstStyle/>
          <a:p>
            <a:pPr algn="r"/>
            <a:r>
              <a:rPr lang="es" sz="3400" b="1" i="0" u="none" baseline="0" dirty="0"/>
              <a:t>Plan de administración de camiones</a:t>
            </a:r>
            <a:br>
              <a:rPr lang="es" sz="3400" b="1" i="0" u="none" baseline="0" dirty="0">
                <a:solidFill>
                  <a:schemeClr val="bg1"/>
                </a:solidFill>
              </a:rPr>
            </a:br>
            <a:r>
              <a:rPr lang="es" sz="3400" b="1" i="0" u="none" baseline="0" dirty="0"/>
              <a:t>de West Oakland</a:t>
            </a:r>
            <a:r>
              <a:rPr lang="es" sz="3400" b="1" dirty="0">
                <a:cs typeface="Calibri Light"/>
              </a:rPr>
              <a:t> (con siglas TMP)</a:t>
            </a:r>
            <a:br>
              <a:rPr lang="es" sz="3400" b="1" dirty="0"/>
            </a:br>
            <a:br>
              <a:rPr lang="es" sz="3400" b="1" dirty="0"/>
            </a:br>
            <a:r>
              <a:rPr lang="es" sz="3400" b="1" i="0" u="none" baseline="0" dirty="0"/>
              <a:t>Implementación durante el primer año</a:t>
            </a:r>
            <a:br>
              <a:rPr lang="es" sz="3400" b="1" dirty="0">
                <a:solidFill>
                  <a:schemeClr val="bg1"/>
                </a:solidFill>
              </a:rPr>
            </a:br>
            <a:r>
              <a:rPr lang="es" sz="3400" b="1" i="0" u="none" baseline="0" dirty="0"/>
              <a:t>Marzo de 2020</a:t>
            </a:r>
          </a:p>
        </p:txBody>
      </p:sp>
      <p:sp>
        <p:nvSpPr>
          <p:cNvPr id="3" name="Subtitle 2">
            <a:extLst>
              <a:ext uri="{FF2B5EF4-FFF2-40B4-BE49-F238E27FC236}">
                <a16:creationId xmlns:a16="http://schemas.microsoft.com/office/drawing/2014/main" id="{EDA3ABAB-2F53-424E-8CB5-4B6388FE0E8B}"/>
              </a:ext>
            </a:extLst>
          </p:cNvPr>
          <p:cNvSpPr>
            <a:spLocks noGrp="1"/>
          </p:cNvSpPr>
          <p:nvPr>
            <p:ph type="subTitle" idx="1"/>
          </p:nvPr>
        </p:nvSpPr>
        <p:spPr>
          <a:xfrm>
            <a:off x="222458" y="2958243"/>
            <a:ext cx="8669869" cy="706373"/>
          </a:xfrm>
        </p:spPr>
        <p:txBody>
          <a:bodyPr>
            <a:noAutofit/>
          </a:bodyPr>
          <a:lstStyle/>
          <a:p>
            <a:pPr algn="r" rtl="0"/>
            <a:r>
              <a:rPr lang="es" sz="2800" b="0" i="0" u="none" baseline="0" dirty="0">
                <a:solidFill>
                  <a:schemeClr val="bg1"/>
                </a:solidFill>
              </a:rPr>
              <a:t>Borrador de las reglamentaciones de estacionamiento y rutas para camiones</a:t>
            </a:r>
          </a:p>
        </p:txBody>
      </p:sp>
      <p:pic>
        <p:nvPicPr>
          <p:cNvPr id="7" name="Picture 6" descr="seaporttrucks.jpg">
            <a:extLst>
              <a:ext uri="{FF2B5EF4-FFF2-40B4-BE49-F238E27FC236}">
                <a16:creationId xmlns:a16="http://schemas.microsoft.com/office/drawing/2014/main" id="{0A0ED478-B811-4FA0-8F39-22E3654E3E5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7578" b="5518"/>
          <a:stretch/>
        </p:blipFill>
        <p:spPr>
          <a:xfrm>
            <a:off x="145013" y="3829946"/>
            <a:ext cx="8841993" cy="1840880"/>
          </a:xfrm>
          <a:prstGeom prst="rect">
            <a:avLst/>
          </a:prstGeom>
        </p:spPr>
      </p:pic>
    </p:spTree>
    <p:extLst>
      <p:ext uri="{BB962C8B-B14F-4D97-AF65-F5344CB8AC3E}">
        <p14:creationId xmlns:p14="http://schemas.microsoft.com/office/powerpoint/2010/main" val="2353831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A747-0123-4DB4-947D-A86400891BBC}"/>
              </a:ext>
            </a:extLst>
          </p:cNvPr>
          <p:cNvSpPr>
            <a:spLocks noGrp="1"/>
          </p:cNvSpPr>
          <p:nvPr>
            <p:ph type="ctrTitle"/>
          </p:nvPr>
        </p:nvSpPr>
        <p:spPr>
          <a:xfrm>
            <a:off x="176169" y="134223"/>
            <a:ext cx="8808440" cy="1341491"/>
          </a:xfrm>
        </p:spPr>
        <p:txBody>
          <a:bodyPr>
            <a:normAutofit/>
          </a:bodyPr>
          <a:lstStyle/>
          <a:p>
            <a:pPr marL="227012" rtl="0">
              <a:spcAft>
                <a:spcPts val="600"/>
              </a:spcAft>
            </a:pPr>
            <a:r>
              <a:rPr lang="es" sz="3600" b="0" i="0" u="none" baseline="0">
                <a:solidFill>
                  <a:srgbClr val="FFFF00"/>
                </a:solidFill>
              </a:rPr>
              <a:t>Prohibir la circulación de camiones</a:t>
            </a:r>
            <a:r>
              <a:rPr lang="es" sz="3600" b="0" i="0" u="none" baseline="0"/>
              <a:t>: 28</a:t>
            </a:r>
            <a:r>
              <a:rPr lang="es" sz="3600" b="0" i="0" u="none" baseline="30000"/>
              <a:t>th</a:t>
            </a:r>
            <a:r>
              <a:rPr lang="es" sz="3600" b="0" i="0" u="none" baseline="0"/>
              <a:t> St. entre Poplar St. y Mandela Pkwy.</a:t>
            </a:r>
          </a:p>
        </p:txBody>
      </p:sp>
      <p:sp>
        <p:nvSpPr>
          <p:cNvPr id="9" name="Rectangle 8">
            <a:extLst>
              <a:ext uri="{FF2B5EF4-FFF2-40B4-BE49-F238E27FC236}">
                <a16:creationId xmlns:a16="http://schemas.microsoft.com/office/drawing/2014/main" id="{24997E52-2630-4B2A-B0B3-275BD522735B}"/>
              </a:ext>
            </a:extLst>
          </p:cNvPr>
          <p:cNvSpPr/>
          <p:nvPr/>
        </p:nvSpPr>
        <p:spPr>
          <a:xfrm>
            <a:off x="4572000" y="2023824"/>
            <a:ext cx="4299124" cy="3924151"/>
          </a:xfrm>
          <a:prstGeom prst="rect">
            <a:avLst/>
          </a:prstGeom>
        </p:spPr>
        <p:txBody>
          <a:bodyPr wrap="square">
            <a:spAutoFit/>
          </a:bodyPr>
          <a:lstStyle/>
          <a:p>
            <a:pPr marL="457200" indent="-230188" algn="l" rtl="0">
              <a:lnSpc>
                <a:spcPct val="90000"/>
              </a:lnSpc>
              <a:spcAft>
                <a:spcPts val="600"/>
              </a:spcAft>
              <a:buFont typeface="Arial" panose="020B0604020202020204" pitchFamily="34" charset="0"/>
              <a:buChar char="•"/>
            </a:pPr>
            <a:r>
              <a:rPr lang="es" sz="2000" b="0" i="0" u="none" baseline="0" dirty="0">
                <a:solidFill>
                  <a:schemeClr val="bg1"/>
                </a:solidFill>
              </a:rPr>
              <a:t>Los residentes informaron que la calle se usa como transversal por camiones para circular entre Peralta St y Mandela Pkwy</a:t>
            </a:r>
          </a:p>
          <a:p>
            <a:pPr marL="457200" indent="-230188" algn="l" rtl="0">
              <a:lnSpc>
                <a:spcPct val="90000"/>
              </a:lnSpc>
              <a:spcAft>
                <a:spcPts val="600"/>
              </a:spcAft>
              <a:buFont typeface="Arial" panose="020B0604020202020204" pitchFamily="34" charset="0"/>
              <a:buChar char="•"/>
            </a:pPr>
            <a:r>
              <a:rPr lang="es" sz="2000" b="0" i="0" u="none" baseline="0" dirty="0">
                <a:solidFill>
                  <a:schemeClr val="bg1"/>
                </a:solidFill>
              </a:rPr>
              <a:t>Los residentes informaron problemas relacionados con el ruido y la seguridad en relación con 28</a:t>
            </a:r>
            <a:r>
              <a:rPr lang="es" sz="2000" b="0" i="0" u="none" baseline="30000" dirty="0">
                <a:solidFill>
                  <a:schemeClr val="bg1"/>
                </a:solidFill>
              </a:rPr>
              <a:t>th</a:t>
            </a:r>
            <a:r>
              <a:rPr lang="es" sz="2000" b="0" i="0" u="none" baseline="0" dirty="0">
                <a:solidFill>
                  <a:schemeClr val="bg1"/>
                </a:solidFill>
              </a:rPr>
              <a:t> St</a:t>
            </a:r>
          </a:p>
          <a:p>
            <a:pPr marL="457200" indent="-230188" algn="l" rtl="0">
              <a:lnSpc>
                <a:spcPct val="90000"/>
              </a:lnSpc>
              <a:spcAft>
                <a:spcPts val="600"/>
              </a:spcAft>
              <a:buFont typeface="Arial" panose="020B0604020202020204" pitchFamily="34" charset="0"/>
              <a:buChar char="•"/>
            </a:pPr>
            <a:r>
              <a:rPr lang="es" sz="2000" b="0" i="0" u="none" baseline="0" dirty="0">
                <a:solidFill>
                  <a:schemeClr val="bg1"/>
                </a:solidFill>
              </a:rPr>
              <a:t>Alentar a que los camiones permanezcan en calles de áreas industriales al sur de 28</a:t>
            </a:r>
            <a:r>
              <a:rPr lang="es" sz="2000" b="0" i="0" u="none" baseline="30000" dirty="0">
                <a:solidFill>
                  <a:schemeClr val="bg1"/>
                </a:solidFill>
              </a:rPr>
              <a:t>th</a:t>
            </a:r>
            <a:r>
              <a:rPr lang="es" sz="2000" b="0" i="0" u="none" baseline="0" dirty="0">
                <a:solidFill>
                  <a:schemeClr val="bg1"/>
                </a:solidFill>
              </a:rPr>
              <a:t> St </a:t>
            </a:r>
          </a:p>
          <a:p>
            <a:pPr marL="457200" indent="-230188" algn="l" rtl="0">
              <a:lnSpc>
                <a:spcPct val="90000"/>
              </a:lnSpc>
              <a:spcAft>
                <a:spcPts val="600"/>
              </a:spcAft>
              <a:buFont typeface="Arial" panose="020B0604020202020204" pitchFamily="34" charset="0"/>
              <a:buChar char="•"/>
            </a:pPr>
            <a:r>
              <a:rPr lang="es" sz="2000" b="0" i="0" u="none" baseline="0" dirty="0">
                <a:solidFill>
                  <a:schemeClr val="bg1"/>
                </a:solidFill>
              </a:rPr>
              <a:t>Impacto modesto en los comercios de las cercanías</a:t>
            </a:r>
          </a:p>
        </p:txBody>
      </p:sp>
      <p:pic>
        <p:nvPicPr>
          <p:cNvPr id="3" name="Picture 2">
            <a:extLst>
              <a:ext uri="{FF2B5EF4-FFF2-40B4-BE49-F238E27FC236}">
                <a16:creationId xmlns:a16="http://schemas.microsoft.com/office/drawing/2014/main" id="{4CE53327-BC69-46A8-94D1-5F34B0BFACB9}"/>
              </a:ext>
            </a:extLst>
          </p:cNvPr>
          <p:cNvPicPr>
            <a:picLocks noChangeAspect="1"/>
          </p:cNvPicPr>
          <p:nvPr/>
        </p:nvPicPr>
        <p:blipFill>
          <a:blip r:embed="rId3"/>
          <a:stretch>
            <a:fillRect/>
          </a:stretch>
        </p:blipFill>
        <p:spPr>
          <a:xfrm>
            <a:off x="902670" y="1417575"/>
            <a:ext cx="3479873" cy="4646152"/>
          </a:xfrm>
          <a:prstGeom prst="rect">
            <a:avLst/>
          </a:prstGeom>
        </p:spPr>
      </p:pic>
      <p:sp>
        <p:nvSpPr>
          <p:cNvPr id="4" name="Oval 3">
            <a:extLst>
              <a:ext uri="{FF2B5EF4-FFF2-40B4-BE49-F238E27FC236}">
                <a16:creationId xmlns:a16="http://schemas.microsoft.com/office/drawing/2014/main" id="{B240FC30-51AB-4062-B128-8C1A2937E152}"/>
              </a:ext>
            </a:extLst>
          </p:cNvPr>
          <p:cNvSpPr/>
          <p:nvPr/>
        </p:nvSpPr>
        <p:spPr>
          <a:xfrm rot="956109">
            <a:off x="1395663" y="3274996"/>
            <a:ext cx="1405288" cy="712269"/>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Tree>
    <p:extLst>
      <p:ext uri="{BB962C8B-B14F-4D97-AF65-F5344CB8AC3E}">
        <p14:creationId xmlns:p14="http://schemas.microsoft.com/office/powerpoint/2010/main" val="1543193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A747-0123-4DB4-947D-A86400891BBC}"/>
              </a:ext>
            </a:extLst>
          </p:cNvPr>
          <p:cNvSpPr>
            <a:spLocks noGrp="1"/>
          </p:cNvSpPr>
          <p:nvPr>
            <p:ph type="ctrTitle"/>
          </p:nvPr>
        </p:nvSpPr>
        <p:spPr>
          <a:xfrm>
            <a:off x="176169" y="134223"/>
            <a:ext cx="8808440" cy="1341491"/>
          </a:xfrm>
        </p:spPr>
        <p:txBody>
          <a:bodyPr>
            <a:normAutofit/>
          </a:bodyPr>
          <a:lstStyle/>
          <a:p>
            <a:pPr marL="227012" rtl="0">
              <a:spcAft>
                <a:spcPts val="600"/>
              </a:spcAft>
            </a:pPr>
            <a:r>
              <a:rPr lang="es" sz="4400" b="0" i="0" u="none" baseline="0">
                <a:solidFill>
                  <a:srgbClr val="FFFF00"/>
                </a:solidFill>
              </a:rPr>
              <a:t>Prohibir la circulación de camiones</a:t>
            </a:r>
            <a:r>
              <a:rPr lang="es" sz="4400" b="0" i="0" u="none" baseline="0"/>
              <a:t>: 7</a:t>
            </a:r>
            <a:r>
              <a:rPr lang="es" sz="4400" b="0" i="0" u="none" baseline="30000"/>
              <a:t>th</a:t>
            </a:r>
            <a:r>
              <a:rPr lang="es" sz="4400" b="0" i="0" u="none" baseline="0"/>
              <a:t> St. entre Wood St. y Union St.</a:t>
            </a:r>
          </a:p>
        </p:txBody>
      </p:sp>
      <p:sp>
        <p:nvSpPr>
          <p:cNvPr id="9" name="Rectangle 8">
            <a:extLst>
              <a:ext uri="{FF2B5EF4-FFF2-40B4-BE49-F238E27FC236}">
                <a16:creationId xmlns:a16="http://schemas.microsoft.com/office/drawing/2014/main" id="{24997E52-2630-4B2A-B0B3-275BD522735B}"/>
              </a:ext>
            </a:extLst>
          </p:cNvPr>
          <p:cNvSpPr/>
          <p:nvPr/>
        </p:nvSpPr>
        <p:spPr>
          <a:xfrm>
            <a:off x="5903496" y="1802351"/>
            <a:ext cx="3081114" cy="4582793"/>
          </a:xfrm>
          <a:prstGeom prst="rect">
            <a:avLst/>
          </a:prstGeom>
        </p:spPr>
        <p:txBody>
          <a:bodyPr wrap="square">
            <a:spAutoFit/>
          </a:bodyPr>
          <a:lstStyle/>
          <a:p>
            <a:pPr marL="457200" indent="-230188" algn="l" rtl="0">
              <a:lnSpc>
                <a:spcPct val="90000"/>
              </a:lnSpc>
              <a:spcAft>
                <a:spcPts val="600"/>
              </a:spcAft>
              <a:buFont typeface="Arial" panose="020B0604020202020204" pitchFamily="34" charset="0"/>
              <a:buChar char="•"/>
            </a:pPr>
            <a:r>
              <a:rPr lang="es" b="0" i="0" u="none" baseline="0" dirty="0">
                <a:solidFill>
                  <a:schemeClr val="bg1"/>
                </a:solidFill>
              </a:rPr>
              <a:t>Comercios y residencias a lo largo del corredor con planificación de viviendas adicionales cerca de West Oakland BART.</a:t>
            </a:r>
          </a:p>
          <a:p>
            <a:pPr marL="457200" indent="-230188" algn="l" rtl="0">
              <a:lnSpc>
                <a:spcPct val="90000"/>
              </a:lnSpc>
              <a:spcAft>
                <a:spcPts val="600"/>
              </a:spcAft>
              <a:buFont typeface="Arial" panose="020B0604020202020204" pitchFamily="34" charset="0"/>
              <a:buChar char="•"/>
            </a:pPr>
            <a:r>
              <a:rPr lang="es" b="0" i="0" u="none" baseline="0" dirty="0">
                <a:solidFill>
                  <a:schemeClr val="bg1"/>
                </a:solidFill>
              </a:rPr>
              <a:t>Ausencia de negocios con alta circulación de camiones a lo largo del corredor.</a:t>
            </a:r>
          </a:p>
          <a:p>
            <a:pPr marL="457200" indent="-230188" algn="l" rtl="0">
              <a:lnSpc>
                <a:spcPct val="90000"/>
              </a:lnSpc>
              <a:spcAft>
                <a:spcPts val="600"/>
              </a:spcAft>
              <a:buFont typeface="Arial" panose="020B0604020202020204" pitchFamily="34" charset="0"/>
              <a:buChar char="•"/>
            </a:pPr>
            <a:r>
              <a:rPr lang="es" b="0" i="0" u="none" baseline="0" dirty="0">
                <a:solidFill>
                  <a:schemeClr val="bg1"/>
                </a:solidFill>
              </a:rPr>
              <a:t>Desalentar el uso de 7</a:t>
            </a:r>
            <a:r>
              <a:rPr lang="es" b="0" i="0" u="none" baseline="30000" dirty="0">
                <a:solidFill>
                  <a:schemeClr val="bg1"/>
                </a:solidFill>
              </a:rPr>
              <a:t>th</a:t>
            </a:r>
            <a:r>
              <a:rPr lang="es" b="0" i="0" u="none" baseline="0" dirty="0">
                <a:solidFill>
                  <a:schemeClr val="bg1"/>
                </a:solidFill>
              </a:rPr>
              <a:t> St. para evitar el tráfico de I-880</a:t>
            </a:r>
          </a:p>
          <a:p>
            <a:pPr marL="457200" indent="-230188" algn="l" rtl="0">
              <a:lnSpc>
                <a:spcPct val="90000"/>
              </a:lnSpc>
              <a:spcAft>
                <a:spcPts val="600"/>
              </a:spcAft>
              <a:buFont typeface="Arial" panose="020B0604020202020204" pitchFamily="34" charset="0"/>
              <a:buChar char="•"/>
            </a:pPr>
            <a:r>
              <a:rPr lang="es" b="0" i="0" u="none" baseline="0" dirty="0">
                <a:solidFill>
                  <a:schemeClr val="bg1"/>
                </a:solidFill>
              </a:rPr>
              <a:t>Posible mejora en la calidad del aire por 7</a:t>
            </a:r>
            <a:r>
              <a:rPr lang="es" b="0" i="0" u="none" baseline="30000" dirty="0">
                <a:solidFill>
                  <a:schemeClr val="bg1"/>
                </a:solidFill>
              </a:rPr>
              <a:t>th</a:t>
            </a:r>
            <a:r>
              <a:rPr lang="es" b="0" i="0" u="none" baseline="0" dirty="0">
                <a:solidFill>
                  <a:schemeClr val="bg1"/>
                </a:solidFill>
              </a:rPr>
              <a:t> St.</a:t>
            </a:r>
          </a:p>
          <a:p>
            <a:pPr marL="457200" indent="-230188" algn="l" rtl="0">
              <a:spcAft>
                <a:spcPts val="600"/>
              </a:spcAft>
              <a:buFont typeface="Arial" panose="020B0604020202020204" pitchFamily="34" charset="0"/>
              <a:buChar char="•"/>
            </a:pPr>
            <a:endParaRPr lang="es" sz="2000" dirty="0">
              <a:solidFill>
                <a:schemeClr val="bg1"/>
              </a:solidFill>
            </a:endParaRPr>
          </a:p>
          <a:p>
            <a:pPr marL="457200" indent="-230188" algn="l" rtl="0">
              <a:spcAft>
                <a:spcPts val="600"/>
              </a:spcAft>
              <a:buFont typeface="Arial" panose="020B0604020202020204" pitchFamily="34" charset="0"/>
              <a:buChar char="•"/>
            </a:pPr>
            <a:endParaRPr lang="es" sz="2000" dirty="0">
              <a:solidFill>
                <a:schemeClr val="bg1"/>
              </a:solidFill>
            </a:endParaRPr>
          </a:p>
        </p:txBody>
      </p:sp>
      <p:pic>
        <p:nvPicPr>
          <p:cNvPr id="3" name="Picture 2">
            <a:extLst>
              <a:ext uri="{FF2B5EF4-FFF2-40B4-BE49-F238E27FC236}">
                <a16:creationId xmlns:a16="http://schemas.microsoft.com/office/drawing/2014/main" id="{27BCE3BF-FE04-4295-A5AC-22C781895404}"/>
              </a:ext>
            </a:extLst>
          </p:cNvPr>
          <p:cNvPicPr>
            <a:picLocks noChangeAspect="1"/>
          </p:cNvPicPr>
          <p:nvPr/>
        </p:nvPicPr>
        <p:blipFill rotWithShape="1">
          <a:blip r:embed="rId3"/>
          <a:srcRect l="8438"/>
          <a:stretch/>
        </p:blipFill>
        <p:spPr>
          <a:xfrm>
            <a:off x="428878" y="1475714"/>
            <a:ext cx="5686323" cy="4070321"/>
          </a:xfrm>
          <a:prstGeom prst="rect">
            <a:avLst/>
          </a:prstGeom>
        </p:spPr>
      </p:pic>
      <p:sp>
        <p:nvSpPr>
          <p:cNvPr id="4" name="Oval 3">
            <a:extLst>
              <a:ext uri="{FF2B5EF4-FFF2-40B4-BE49-F238E27FC236}">
                <a16:creationId xmlns:a16="http://schemas.microsoft.com/office/drawing/2014/main" id="{2F0B0EC6-3B79-4CA1-865E-DEBB8D425A95}"/>
              </a:ext>
            </a:extLst>
          </p:cNvPr>
          <p:cNvSpPr/>
          <p:nvPr/>
        </p:nvSpPr>
        <p:spPr>
          <a:xfrm rot="1073715">
            <a:off x="1364723" y="3575636"/>
            <a:ext cx="4687358" cy="623803"/>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Tree>
    <p:extLst>
      <p:ext uri="{BB962C8B-B14F-4D97-AF65-F5344CB8AC3E}">
        <p14:creationId xmlns:p14="http://schemas.microsoft.com/office/powerpoint/2010/main" val="3458215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355057-0A49-4329-856B-1AEB29455EB3}"/>
              </a:ext>
            </a:extLst>
          </p:cNvPr>
          <p:cNvPicPr>
            <a:picLocks noChangeAspect="1"/>
          </p:cNvPicPr>
          <p:nvPr/>
        </p:nvPicPr>
        <p:blipFill>
          <a:blip r:embed="rId3"/>
          <a:stretch>
            <a:fillRect/>
          </a:stretch>
        </p:blipFill>
        <p:spPr>
          <a:xfrm>
            <a:off x="607535" y="1496088"/>
            <a:ext cx="4946242" cy="4613833"/>
          </a:xfrm>
          <a:prstGeom prst="rect">
            <a:avLst/>
          </a:prstGeom>
        </p:spPr>
      </p:pic>
      <p:sp>
        <p:nvSpPr>
          <p:cNvPr id="2" name="Title 1">
            <a:extLst>
              <a:ext uri="{FF2B5EF4-FFF2-40B4-BE49-F238E27FC236}">
                <a16:creationId xmlns:a16="http://schemas.microsoft.com/office/drawing/2014/main" id="{781CA747-0123-4DB4-947D-A86400891BBC}"/>
              </a:ext>
            </a:extLst>
          </p:cNvPr>
          <p:cNvSpPr>
            <a:spLocks noGrp="1"/>
          </p:cNvSpPr>
          <p:nvPr>
            <p:ph type="ctrTitle"/>
          </p:nvPr>
        </p:nvSpPr>
        <p:spPr>
          <a:xfrm>
            <a:off x="176169" y="134223"/>
            <a:ext cx="8808440" cy="1341491"/>
          </a:xfrm>
        </p:spPr>
        <p:txBody>
          <a:bodyPr>
            <a:normAutofit/>
          </a:bodyPr>
          <a:lstStyle/>
          <a:p>
            <a:pPr rtl="0"/>
            <a:r>
              <a:rPr lang="es" sz="2600" b="0" i="0" u="none" baseline="0">
                <a:solidFill>
                  <a:srgbClr val="FFFF00"/>
                </a:solidFill>
              </a:rPr>
              <a:t>Quitar prohibición para camiones: </a:t>
            </a:r>
            <a:r>
              <a:rPr lang="es" sz="2600" b="0" i="0" u="none" baseline="0"/>
              <a:t>Poplar Street y Union St. entre W. Grand Ave y 28</a:t>
            </a:r>
            <a:r>
              <a:rPr lang="es" sz="2600" b="0" i="0" u="none" baseline="30000"/>
              <a:t>th</a:t>
            </a:r>
            <a:r>
              <a:rPr lang="es" sz="2600" b="0" i="0" u="none" baseline="0"/>
              <a:t> St.; 24</a:t>
            </a:r>
            <a:r>
              <a:rPr lang="es" sz="2600" b="0" i="0" u="none" baseline="30000"/>
              <a:t>th</a:t>
            </a:r>
            <a:r>
              <a:rPr lang="es" sz="2600" b="0" i="0" u="none" baseline="0"/>
              <a:t> St. y 26</a:t>
            </a:r>
            <a:r>
              <a:rPr lang="es" sz="2600" b="0" i="0" u="none" baseline="30000"/>
              <a:t>th</a:t>
            </a:r>
            <a:r>
              <a:rPr lang="es" sz="2600" b="0" i="0" u="none" baseline="0"/>
              <a:t> St. entre Peralta Ave. y Union St.; Kirkham St. entre 24</a:t>
            </a:r>
            <a:r>
              <a:rPr lang="es" sz="2600" b="0" i="0" u="none" baseline="30000"/>
              <a:t>th</a:t>
            </a:r>
            <a:r>
              <a:rPr lang="es" sz="2600" b="0" i="0" u="none" baseline="0"/>
              <a:t> St. y 26</a:t>
            </a:r>
            <a:r>
              <a:rPr lang="es" sz="2600" b="0" i="0" u="none" baseline="30000"/>
              <a:t>th</a:t>
            </a:r>
            <a:r>
              <a:rPr lang="es" sz="2600" b="0" i="0" u="none" baseline="0"/>
              <a:t> St. </a:t>
            </a:r>
            <a:endParaRPr lang="es" sz="2600" b="1" dirty="0"/>
          </a:p>
        </p:txBody>
      </p:sp>
      <p:sp>
        <p:nvSpPr>
          <p:cNvPr id="9" name="Rectangle 8">
            <a:extLst>
              <a:ext uri="{FF2B5EF4-FFF2-40B4-BE49-F238E27FC236}">
                <a16:creationId xmlns:a16="http://schemas.microsoft.com/office/drawing/2014/main" id="{24997E52-2630-4B2A-B0B3-275BD522735B}"/>
              </a:ext>
            </a:extLst>
          </p:cNvPr>
          <p:cNvSpPr/>
          <p:nvPr/>
        </p:nvSpPr>
        <p:spPr>
          <a:xfrm>
            <a:off x="5439801" y="1729090"/>
            <a:ext cx="3544808" cy="4401205"/>
          </a:xfrm>
          <a:prstGeom prst="rect">
            <a:avLst/>
          </a:prstGeom>
        </p:spPr>
        <p:txBody>
          <a:bodyPr wrap="square">
            <a:spAutoFit/>
          </a:bodyPr>
          <a:lstStyle/>
          <a:p>
            <a:pPr marL="457200" indent="-230188" algn="l" rtl="0">
              <a:lnSpc>
                <a:spcPct val="80000"/>
              </a:lnSpc>
              <a:spcAft>
                <a:spcPts val="600"/>
              </a:spcAft>
              <a:buFont typeface="Arial" panose="020B0604020202020204" pitchFamily="34" charset="0"/>
              <a:buChar char="•"/>
            </a:pPr>
            <a:r>
              <a:rPr lang="es" sz="2000" b="0" i="0" u="none" baseline="0" dirty="0">
                <a:solidFill>
                  <a:schemeClr val="bg1"/>
                </a:solidFill>
              </a:rPr>
              <a:t>Los cambios están alineados a los usos del terreno industrial actuales en el área.</a:t>
            </a:r>
          </a:p>
          <a:p>
            <a:pPr marL="457200" indent="-230188" algn="l" rtl="0">
              <a:lnSpc>
                <a:spcPct val="80000"/>
              </a:lnSpc>
              <a:spcAft>
                <a:spcPts val="600"/>
              </a:spcAft>
              <a:buFont typeface="Arial" panose="020B0604020202020204" pitchFamily="34" charset="0"/>
              <a:buChar char="•"/>
            </a:pPr>
            <a:r>
              <a:rPr lang="es" sz="2000" b="0" i="0" u="none" baseline="0" dirty="0">
                <a:solidFill>
                  <a:schemeClr val="bg1"/>
                </a:solidFill>
              </a:rPr>
              <a:t>Las calles no presentan residencias.</a:t>
            </a:r>
          </a:p>
          <a:p>
            <a:pPr marL="457200" indent="-230188" algn="l" rtl="0">
              <a:lnSpc>
                <a:spcPct val="80000"/>
              </a:lnSpc>
              <a:spcAft>
                <a:spcPts val="600"/>
              </a:spcAft>
              <a:buFont typeface="Arial" panose="020B0604020202020204" pitchFamily="34" charset="0"/>
              <a:buChar char="•"/>
            </a:pPr>
            <a:r>
              <a:rPr lang="es" sz="2000" b="0" i="0" u="none" baseline="0" dirty="0">
                <a:solidFill>
                  <a:schemeClr val="bg1"/>
                </a:solidFill>
              </a:rPr>
              <a:t>Mantener la prohibición de circulación de camiones en los segmentos que llevan a áreas residenciales.</a:t>
            </a:r>
          </a:p>
          <a:p>
            <a:pPr marL="457200" indent="-230188" algn="l" rtl="0">
              <a:lnSpc>
                <a:spcPct val="80000"/>
              </a:lnSpc>
              <a:spcAft>
                <a:spcPts val="600"/>
              </a:spcAft>
              <a:buFont typeface="Arial" panose="020B0604020202020204" pitchFamily="34" charset="0"/>
              <a:buChar char="•"/>
            </a:pPr>
            <a:r>
              <a:rPr lang="es" sz="2000" b="0" i="0" u="none" baseline="0" dirty="0">
                <a:solidFill>
                  <a:schemeClr val="bg1"/>
                </a:solidFill>
              </a:rPr>
              <a:t>Junto con el cambio en 28</a:t>
            </a:r>
            <a:r>
              <a:rPr lang="es" sz="2000" b="0" i="0" u="none" baseline="30000" dirty="0">
                <a:solidFill>
                  <a:schemeClr val="bg1"/>
                </a:solidFill>
              </a:rPr>
              <a:t>th</a:t>
            </a:r>
            <a:r>
              <a:rPr lang="es" sz="2000" b="0" i="0" u="none" baseline="0" dirty="0">
                <a:solidFill>
                  <a:schemeClr val="bg1"/>
                </a:solidFill>
              </a:rPr>
              <a:t> St., aclarar de qué modo los conductores deben </a:t>
            </a:r>
            <a:r>
              <a:rPr lang="es" sz="2000" b="0" i="1" u="none" baseline="0" dirty="0">
                <a:solidFill>
                  <a:schemeClr val="bg1"/>
                </a:solidFill>
              </a:rPr>
              <a:t>(y no deben)</a:t>
            </a:r>
            <a:r>
              <a:rPr lang="es" sz="2000" b="0" i="0" u="none" baseline="0" dirty="0">
                <a:solidFill>
                  <a:schemeClr val="bg1"/>
                </a:solidFill>
              </a:rPr>
              <a:t> acceder a los comercios.</a:t>
            </a:r>
            <a:endParaRPr lang="es" sz="2000" dirty="0">
              <a:solidFill>
                <a:schemeClr val="bg1"/>
              </a:solidFill>
            </a:endParaRPr>
          </a:p>
          <a:p>
            <a:pPr marL="457200" indent="-230188" algn="l" rtl="0">
              <a:spcAft>
                <a:spcPts val="600"/>
              </a:spcAft>
              <a:buFont typeface="Arial" panose="020B0604020202020204" pitchFamily="34" charset="0"/>
              <a:buChar char="•"/>
            </a:pPr>
            <a:endParaRPr lang="es" sz="2000" dirty="0">
              <a:solidFill>
                <a:schemeClr val="bg1"/>
              </a:solidFill>
            </a:endParaRPr>
          </a:p>
        </p:txBody>
      </p:sp>
      <p:sp>
        <p:nvSpPr>
          <p:cNvPr id="11" name="Oval 10">
            <a:extLst>
              <a:ext uri="{FF2B5EF4-FFF2-40B4-BE49-F238E27FC236}">
                <a16:creationId xmlns:a16="http://schemas.microsoft.com/office/drawing/2014/main" id="{179C1098-B8C2-4CF8-9F92-01658B4EA32F}"/>
              </a:ext>
            </a:extLst>
          </p:cNvPr>
          <p:cNvSpPr/>
          <p:nvPr/>
        </p:nvSpPr>
        <p:spPr>
          <a:xfrm rot="1321237">
            <a:off x="1435351" y="2154790"/>
            <a:ext cx="1252313" cy="2883575"/>
          </a:xfrm>
          <a:prstGeom prst="ellipse">
            <a:avLst/>
          </a:prstGeom>
          <a:noFill/>
          <a:ln w="317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noFill/>
            </a:endParaRPr>
          </a:p>
        </p:txBody>
      </p:sp>
    </p:spTree>
    <p:extLst>
      <p:ext uri="{BB962C8B-B14F-4D97-AF65-F5344CB8AC3E}">
        <p14:creationId xmlns:p14="http://schemas.microsoft.com/office/powerpoint/2010/main" val="2381116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0A16-1714-47CE-BCBC-9799902DED95}"/>
              </a:ext>
            </a:extLst>
          </p:cNvPr>
          <p:cNvSpPr>
            <a:spLocks noGrp="1"/>
          </p:cNvSpPr>
          <p:nvPr>
            <p:ph type="ctrTitle"/>
          </p:nvPr>
        </p:nvSpPr>
        <p:spPr>
          <a:xfrm>
            <a:off x="222458" y="1966091"/>
            <a:ext cx="8921542" cy="1462909"/>
          </a:xfrm>
        </p:spPr>
        <p:txBody>
          <a:bodyPr>
            <a:noAutofit/>
          </a:bodyPr>
          <a:lstStyle/>
          <a:p>
            <a:pPr rtl="0">
              <a:lnSpc>
                <a:spcPct val="80000"/>
              </a:lnSpc>
            </a:pPr>
            <a:br>
              <a:rPr lang="es" sz="5400" b="1" dirty="0">
                <a:solidFill>
                  <a:schemeClr val="bg1"/>
                </a:solidFill>
              </a:rPr>
            </a:br>
            <a:br>
              <a:rPr lang="es" sz="5400" b="1" dirty="0">
                <a:solidFill>
                  <a:schemeClr val="bg1"/>
                </a:solidFill>
              </a:rPr>
            </a:br>
            <a:br>
              <a:rPr lang="es" sz="5400" b="1" dirty="0">
                <a:solidFill>
                  <a:schemeClr val="bg1"/>
                </a:solidFill>
              </a:rPr>
            </a:br>
            <a:br>
              <a:rPr lang="es" sz="5400" b="1" dirty="0">
                <a:solidFill>
                  <a:schemeClr val="bg1"/>
                </a:solidFill>
              </a:rPr>
            </a:br>
            <a:br>
              <a:rPr lang="es" sz="5400" b="1" dirty="0">
                <a:solidFill>
                  <a:schemeClr val="bg1"/>
                </a:solidFill>
              </a:rPr>
            </a:br>
            <a:br>
              <a:rPr lang="es" sz="5400" b="1" dirty="0">
                <a:solidFill>
                  <a:schemeClr val="bg1"/>
                </a:solidFill>
              </a:rPr>
            </a:br>
            <a:br>
              <a:rPr lang="es" sz="5400" b="1" dirty="0">
                <a:solidFill>
                  <a:schemeClr val="bg1"/>
                </a:solidFill>
              </a:rPr>
            </a:br>
            <a:r>
              <a:rPr lang="es" sz="5400" b="1" i="0" u="none" baseline="0" dirty="0"/>
              <a:t>Borrador </a:t>
            </a:r>
            <a:br>
              <a:rPr lang="es" sz="5400" b="1" dirty="0"/>
            </a:br>
            <a:r>
              <a:rPr lang="es" sz="5400" b="1" i="0" u="none" baseline="0" dirty="0"/>
              <a:t>de las reglamentaciones de estacionamiento para camiones</a:t>
            </a:r>
            <a:endParaRPr lang="es" sz="5400" b="1" dirty="0">
              <a:solidFill>
                <a:schemeClr val="bg1"/>
              </a:solidFill>
            </a:endParaRPr>
          </a:p>
        </p:txBody>
      </p:sp>
      <p:sp>
        <p:nvSpPr>
          <p:cNvPr id="3" name="Subtitle 2">
            <a:extLst>
              <a:ext uri="{FF2B5EF4-FFF2-40B4-BE49-F238E27FC236}">
                <a16:creationId xmlns:a16="http://schemas.microsoft.com/office/drawing/2014/main" id="{EDA3ABAB-2F53-424E-8CB5-4B6388FE0E8B}"/>
              </a:ext>
            </a:extLst>
          </p:cNvPr>
          <p:cNvSpPr>
            <a:spLocks noGrp="1"/>
          </p:cNvSpPr>
          <p:nvPr>
            <p:ph type="subTitle" idx="1"/>
          </p:nvPr>
        </p:nvSpPr>
        <p:spPr>
          <a:xfrm>
            <a:off x="222458" y="3647801"/>
            <a:ext cx="8669869" cy="706373"/>
          </a:xfrm>
        </p:spPr>
        <p:txBody>
          <a:bodyPr>
            <a:noAutofit/>
          </a:bodyPr>
          <a:lstStyle/>
          <a:p>
            <a:pPr rtl="0"/>
            <a:r>
              <a:rPr lang="es" sz="2800" b="0" i="0" u="none" baseline="0"/>
              <a:t>Estrategia 8. Cambiar las reglamentaciones de estacionamiento </a:t>
            </a:r>
            <a:endParaRPr lang="es" sz="2800" dirty="0">
              <a:solidFill>
                <a:schemeClr val="bg1"/>
              </a:solidFill>
            </a:endParaRPr>
          </a:p>
        </p:txBody>
      </p:sp>
    </p:spTree>
    <p:extLst>
      <p:ext uri="{BB962C8B-B14F-4D97-AF65-F5344CB8AC3E}">
        <p14:creationId xmlns:p14="http://schemas.microsoft.com/office/powerpoint/2010/main" val="17911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A747-0123-4DB4-947D-A86400891BBC}"/>
              </a:ext>
            </a:extLst>
          </p:cNvPr>
          <p:cNvSpPr>
            <a:spLocks noGrp="1"/>
          </p:cNvSpPr>
          <p:nvPr>
            <p:ph type="ctrTitle"/>
          </p:nvPr>
        </p:nvSpPr>
        <p:spPr>
          <a:xfrm>
            <a:off x="176169" y="134223"/>
            <a:ext cx="8808440" cy="1341491"/>
          </a:xfrm>
        </p:spPr>
        <p:txBody>
          <a:bodyPr>
            <a:normAutofit/>
          </a:bodyPr>
          <a:lstStyle/>
          <a:p>
            <a:pPr rtl="0"/>
            <a:r>
              <a:rPr lang="es" sz="4400" b="1" i="0" u="none" baseline="0"/>
              <a:t>Objetivo</a:t>
            </a:r>
          </a:p>
        </p:txBody>
      </p:sp>
      <p:sp>
        <p:nvSpPr>
          <p:cNvPr id="8" name="Rectangle 7">
            <a:extLst>
              <a:ext uri="{FF2B5EF4-FFF2-40B4-BE49-F238E27FC236}">
                <a16:creationId xmlns:a16="http://schemas.microsoft.com/office/drawing/2014/main" id="{42494D9C-F71F-4EE1-A261-94E2A4BE1D12}"/>
              </a:ext>
            </a:extLst>
          </p:cNvPr>
          <p:cNvSpPr/>
          <p:nvPr/>
        </p:nvSpPr>
        <p:spPr>
          <a:xfrm>
            <a:off x="625642" y="1901678"/>
            <a:ext cx="8089480" cy="1605568"/>
          </a:xfrm>
          <a:prstGeom prst="rect">
            <a:avLst/>
          </a:prstGeom>
        </p:spPr>
        <p:txBody>
          <a:bodyPr wrap="square">
            <a:spAutoFit/>
          </a:bodyPr>
          <a:lstStyle/>
          <a:p>
            <a:pPr algn="l" rtl="0"/>
            <a:r>
              <a:rPr lang="es" sz="2400" b="0" i="0" u="none" baseline="0">
                <a:solidFill>
                  <a:schemeClr val="bg1"/>
                </a:solidFill>
              </a:rPr>
              <a:t>Cambiar las </a:t>
            </a:r>
            <a:r>
              <a:rPr lang="es" sz="2400" b="0" i="0" u="none" baseline="0">
                <a:solidFill>
                  <a:srgbClr val="FFFF00"/>
                </a:solidFill>
              </a:rPr>
              <a:t>reglamentaciones de estacionamiento</a:t>
            </a:r>
            <a:r>
              <a:rPr lang="es" sz="2400" b="0" i="0" u="none" baseline="0">
                <a:solidFill>
                  <a:schemeClr val="bg1"/>
                </a:solidFill>
              </a:rPr>
              <a:t>, de modo que se apliquen restricciones a más calles de West Oakland y facilitar su aplicación </a:t>
            </a:r>
          </a:p>
          <a:p>
            <a:pPr algn="l" rtl="0">
              <a:spcBef>
                <a:spcPts val="1000"/>
              </a:spcBef>
              <a:spcAft>
                <a:spcPts val="600"/>
              </a:spcAft>
            </a:pPr>
            <a:endParaRPr lang="es" dirty="0"/>
          </a:p>
        </p:txBody>
      </p:sp>
      <p:pic>
        <p:nvPicPr>
          <p:cNvPr id="6" name="Picture 5">
            <a:extLst>
              <a:ext uri="{FF2B5EF4-FFF2-40B4-BE49-F238E27FC236}">
                <a16:creationId xmlns:a16="http://schemas.microsoft.com/office/drawing/2014/main" id="{6DDA0770-79C5-4B1D-8DED-93E40FCF9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16121" y="3285493"/>
            <a:ext cx="2914144" cy="2185608"/>
          </a:xfrm>
          <a:prstGeom prst="rect">
            <a:avLst/>
          </a:prstGeom>
        </p:spPr>
      </p:pic>
    </p:spTree>
    <p:extLst>
      <p:ext uri="{BB962C8B-B14F-4D97-AF65-F5344CB8AC3E}">
        <p14:creationId xmlns:p14="http://schemas.microsoft.com/office/powerpoint/2010/main" val="980624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A747-0123-4DB4-947D-A86400891BBC}"/>
              </a:ext>
            </a:extLst>
          </p:cNvPr>
          <p:cNvSpPr>
            <a:spLocks noGrp="1"/>
          </p:cNvSpPr>
          <p:nvPr>
            <p:ph type="ctrTitle"/>
          </p:nvPr>
        </p:nvSpPr>
        <p:spPr>
          <a:xfrm>
            <a:off x="6397773" y="134223"/>
            <a:ext cx="2586836" cy="1341491"/>
          </a:xfrm>
        </p:spPr>
        <p:txBody>
          <a:bodyPr>
            <a:normAutofit/>
          </a:bodyPr>
          <a:lstStyle/>
          <a:p>
            <a:pPr rtl="0"/>
            <a:r>
              <a:rPr lang="es" sz="3400" b="1" i="0" u="none" baseline="0"/>
              <a:t>Condiciones actuales</a:t>
            </a:r>
          </a:p>
        </p:txBody>
      </p:sp>
      <p:pic>
        <p:nvPicPr>
          <p:cNvPr id="3" name="Picture 2">
            <a:extLst>
              <a:ext uri="{FF2B5EF4-FFF2-40B4-BE49-F238E27FC236}">
                <a16:creationId xmlns:a16="http://schemas.microsoft.com/office/drawing/2014/main" id="{40AD10B8-7F33-4C08-A5F8-D7126F99B8B6}"/>
              </a:ext>
            </a:extLst>
          </p:cNvPr>
          <p:cNvPicPr>
            <a:picLocks noChangeAspect="1"/>
          </p:cNvPicPr>
          <p:nvPr/>
        </p:nvPicPr>
        <p:blipFill>
          <a:blip r:embed="rId3"/>
          <a:stretch>
            <a:fillRect/>
          </a:stretch>
        </p:blipFill>
        <p:spPr>
          <a:xfrm>
            <a:off x="176169" y="-92673"/>
            <a:ext cx="6221604" cy="6858000"/>
          </a:xfrm>
          <a:prstGeom prst="rect">
            <a:avLst/>
          </a:prstGeom>
        </p:spPr>
      </p:pic>
      <p:pic>
        <p:nvPicPr>
          <p:cNvPr id="5" name="Picture 4">
            <a:extLst>
              <a:ext uri="{FF2B5EF4-FFF2-40B4-BE49-F238E27FC236}">
                <a16:creationId xmlns:a16="http://schemas.microsoft.com/office/drawing/2014/main" id="{92A77C2C-EBA9-45A8-8032-7D1AE9BB4795}"/>
              </a:ext>
            </a:extLst>
          </p:cNvPr>
          <p:cNvPicPr>
            <a:picLocks noChangeAspect="1"/>
          </p:cNvPicPr>
          <p:nvPr/>
        </p:nvPicPr>
        <p:blipFill rotWithShape="1">
          <a:blip r:embed="rId4"/>
          <a:srcRect l="3634"/>
          <a:stretch/>
        </p:blipFill>
        <p:spPr>
          <a:xfrm>
            <a:off x="5749195" y="2636383"/>
            <a:ext cx="3327428" cy="3166418"/>
          </a:xfrm>
          <a:prstGeom prst="rect">
            <a:avLst/>
          </a:prstGeom>
        </p:spPr>
      </p:pic>
    </p:spTree>
    <p:extLst>
      <p:ext uri="{BB962C8B-B14F-4D97-AF65-F5344CB8AC3E}">
        <p14:creationId xmlns:p14="http://schemas.microsoft.com/office/powerpoint/2010/main" val="169901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A747-0123-4DB4-947D-A86400891BBC}"/>
              </a:ext>
            </a:extLst>
          </p:cNvPr>
          <p:cNvSpPr>
            <a:spLocks noGrp="1"/>
          </p:cNvSpPr>
          <p:nvPr>
            <p:ph type="ctrTitle"/>
          </p:nvPr>
        </p:nvSpPr>
        <p:spPr>
          <a:xfrm>
            <a:off x="167780" y="473208"/>
            <a:ext cx="8808440" cy="1341491"/>
          </a:xfrm>
        </p:spPr>
        <p:txBody>
          <a:bodyPr>
            <a:normAutofit fontScale="90000"/>
          </a:bodyPr>
          <a:lstStyle/>
          <a:p>
            <a:pPr rtl="0">
              <a:lnSpc>
                <a:spcPct val="80000"/>
              </a:lnSpc>
            </a:pPr>
            <a:r>
              <a:rPr lang="es" sz="4400" b="1" i="0" u="none" baseline="0" dirty="0"/>
              <a:t>Borrador de la propuesta de reglamentaciones de estacionamiento para camiones</a:t>
            </a:r>
          </a:p>
        </p:txBody>
      </p:sp>
      <p:sp>
        <p:nvSpPr>
          <p:cNvPr id="5" name="Rectangle 4">
            <a:extLst>
              <a:ext uri="{FF2B5EF4-FFF2-40B4-BE49-F238E27FC236}">
                <a16:creationId xmlns:a16="http://schemas.microsoft.com/office/drawing/2014/main" id="{006E5E47-8BD1-4EE0-B178-7C805C9C3113}"/>
              </a:ext>
            </a:extLst>
          </p:cNvPr>
          <p:cNvSpPr/>
          <p:nvPr/>
        </p:nvSpPr>
        <p:spPr>
          <a:xfrm>
            <a:off x="527260" y="1814699"/>
            <a:ext cx="8089480" cy="946926"/>
          </a:xfrm>
          <a:prstGeom prst="rect">
            <a:avLst/>
          </a:prstGeom>
        </p:spPr>
        <p:txBody>
          <a:bodyPr wrap="square">
            <a:spAutoFit/>
          </a:bodyPr>
          <a:lstStyle/>
          <a:p>
            <a:pPr marL="457200" indent="-457200" algn="l" rtl="0">
              <a:lnSpc>
                <a:spcPct val="80000"/>
              </a:lnSpc>
              <a:spcAft>
                <a:spcPts val="1200"/>
              </a:spcAft>
              <a:buFont typeface="Arial" panose="020B0604020202020204" pitchFamily="34" charset="0"/>
              <a:buChar char="•"/>
            </a:pPr>
            <a:r>
              <a:rPr lang="es" sz="2400" b="0" i="0" u="none" baseline="0" dirty="0">
                <a:solidFill>
                  <a:schemeClr val="bg1"/>
                </a:solidFill>
              </a:rPr>
              <a:t>Prohibir estacionamiento de remolques libres</a:t>
            </a:r>
          </a:p>
          <a:p>
            <a:pPr algn="l" rtl="0">
              <a:spcBef>
                <a:spcPts val="1000"/>
              </a:spcBef>
              <a:spcAft>
                <a:spcPts val="600"/>
              </a:spcAft>
            </a:pPr>
            <a:endParaRPr lang="es" dirty="0"/>
          </a:p>
        </p:txBody>
      </p:sp>
      <p:pic>
        <p:nvPicPr>
          <p:cNvPr id="6" name="Picture 5">
            <a:extLst>
              <a:ext uri="{FF2B5EF4-FFF2-40B4-BE49-F238E27FC236}">
                <a16:creationId xmlns:a16="http://schemas.microsoft.com/office/drawing/2014/main" id="{C2A4ED6B-4811-4A64-BDAF-D2E4577DD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947" y="2211027"/>
            <a:ext cx="5027596" cy="3770697"/>
          </a:xfrm>
          <a:prstGeom prst="rect">
            <a:avLst/>
          </a:prstGeom>
        </p:spPr>
      </p:pic>
    </p:spTree>
    <p:extLst>
      <p:ext uri="{BB962C8B-B14F-4D97-AF65-F5344CB8AC3E}">
        <p14:creationId xmlns:p14="http://schemas.microsoft.com/office/powerpoint/2010/main" val="569821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A747-0123-4DB4-947D-A86400891BBC}"/>
              </a:ext>
            </a:extLst>
          </p:cNvPr>
          <p:cNvSpPr>
            <a:spLocks noGrp="1"/>
          </p:cNvSpPr>
          <p:nvPr>
            <p:ph type="ctrTitle"/>
          </p:nvPr>
        </p:nvSpPr>
        <p:spPr>
          <a:xfrm>
            <a:off x="167780" y="348834"/>
            <a:ext cx="8808440" cy="1341491"/>
          </a:xfrm>
        </p:spPr>
        <p:txBody>
          <a:bodyPr>
            <a:normAutofit fontScale="90000"/>
          </a:bodyPr>
          <a:lstStyle/>
          <a:p>
            <a:pPr rtl="0">
              <a:lnSpc>
                <a:spcPct val="80000"/>
              </a:lnSpc>
            </a:pPr>
            <a:r>
              <a:rPr lang="es" sz="4400" b="1" i="0" u="none" baseline="0" dirty="0"/>
              <a:t>Borrador de la propuesta de reglamentaciones de estacionamiento para camiones</a:t>
            </a:r>
          </a:p>
        </p:txBody>
      </p:sp>
      <p:sp>
        <p:nvSpPr>
          <p:cNvPr id="5" name="Rectangle 4">
            <a:extLst>
              <a:ext uri="{FF2B5EF4-FFF2-40B4-BE49-F238E27FC236}">
                <a16:creationId xmlns:a16="http://schemas.microsoft.com/office/drawing/2014/main" id="{006E5E47-8BD1-4EE0-B178-7C805C9C3113}"/>
              </a:ext>
            </a:extLst>
          </p:cNvPr>
          <p:cNvSpPr/>
          <p:nvPr/>
        </p:nvSpPr>
        <p:spPr>
          <a:xfrm>
            <a:off x="593557" y="1655289"/>
            <a:ext cx="8197516" cy="4707955"/>
          </a:xfrm>
          <a:prstGeom prst="rect">
            <a:avLst/>
          </a:prstGeom>
        </p:spPr>
        <p:txBody>
          <a:bodyPr wrap="square">
            <a:spAutoFit/>
          </a:bodyPr>
          <a:lstStyle/>
          <a:p>
            <a:pPr marL="457200" indent="-457200" algn="l" rtl="0">
              <a:lnSpc>
                <a:spcPct val="80000"/>
              </a:lnSpc>
              <a:spcAft>
                <a:spcPts val="600"/>
              </a:spcAft>
              <a:buFont typeface="Arial" panose="020B0604020202020204" pitchFamily="34" charset="0"/>
              <a:buChar char="•"/>
            </a:pPr>
            <a:r>
              <a:rPr lang="es" sz="2400" b="0" i="0" u="none" baseline="0" dirty="0">
                <a:solidFill>
                  <a:srgbClr val="FFFF00"/>
                </a:solidFill>
              </a:rPr>
              <a:t>Los camiones tienen permitido estacionarse en áreas industriales solo si está presente la señalización que designa “Estacionamiento de camiones”, </a:t>
            </a:r>
            <a:r>
              <a:rPr lang="es" sz="2400" b="0" i="0" u="none" baseline="0" dirty="0">
                <a:solidFill>
                  <a:schemeClr val="bg1"/>
                </a:solidFill>
              </a:rPr>
              <a:t>de lo contrario, se prohíbe el estacionamiento de camiones.</a:t>
            </a:r>
          </a:p>
          <a:p>
            <a:pPr marL="914400" lvl="1" indent="-457200" algn="l" rtl="0">
              <a:lnSpc>
                <a:spcPct val="80000"/>
              </a:lnSpc>
              <a:spcAft>
                <a:spcPts val="600"/>
              </a:spcAft>
              <a:buFont typeface="Courier New" panose="02070309020205020404" pitchFamily="49" charset="0"/>
              <a:buChar char="o"/>
            </a:pPr>
            <a:r>
              <a:rPr lang="es" sz="2000" b="0" i="0" u="none" baseline="0" dirty="0">
                <a:solidFill>
                  <a:schemeClr val="bg1"/>
                </a:solidFill>
              </a:rPr>
              <a:t>Esto se contradice con las reglamentaciones actuales, que permiten el estacionamiento a menos que se trate de un distrito residencial o que haya una señalización que lo prohíba.</a:t>
            </a:r>
          </a:p>
          <a:p>
            <a:pPr marL="914400" lvl="1" indent="-457200" algn="l" rtl="0">
              <a:lnSpc>
                <a:spcPct val="80000"/>
              </a:lnSpc>
              <a:spcAft>
                <a:spcPts val="1200"/>
              </a:spcAft>
              <a:buFont typeface="Courier New" panose="02070309020205020404" pitchFamily="49" charset="0"/>
              <a:buChar char="o"/>
            </a:pPr>
            <a:r>
              <a:rPr lang="es" sz="2000" b="0" i="0" u="none" baseline="0" dirty="0">
                <a:solidFill>
                  <a:schemeClr val="bg1"/>
                </a:solidFill>
              </a:rPr>
              <a:t>Los camiones todavía pueden realizar operaciones de carga/descarga en toda la ciudad.</a:t>
            </a:r>
          </a:p>
          <a:p>
            <a:pPr marL="457200" indent="-457200" algn="l" rtl="0">
              <a:lnSpc>
                <a:spcPct val="80000"/>
              </a:lnSpc>
              <a:spcAft>
                <a:spcPts val="600"/>
              </a:spcAft>
              <a:buFont typeface="Arial" panose="020B0604020202020204" pitchFamily="34" charset="0"/>
              <a:buChar char="•"/>
            </a:pPr>
            <a:r>
              <a:rPr lang="es" sz="2400" b="0" i="0" u="none" baseline="0" dirty="0">
                <a:solidFill>
                  <a:schemeClr val="bg1"/>
                </a:solidFill>
              </a:rPr>
              <a:t>Justificación:</a:t>
            </a:r>
          </a:p>
          <a:p>
            <a:pPr marL="914400" lvl="1" indent="-457200" algn="l" rtl="0">
              <a:lnSpc>
                <a:spcPct val="80000"/>
              </a:lnSpc>
              <a:spcAft>
                <a:spcPts val="600"/>
              </a:spcAft>
              <a:buFont typeface="Courier New" panose="02070309020205020404" pitchFamily="49" charset="0"/>
              <a:buChar char="o"/>
            </a:pPr>
            <a:r>
              <a:rPr lang="es" sz="2400" b="0" i="0" u="none" baseline="0" dirty="0">
                <a:solidFill>
                  <a:schemeClr val="bg1"/>
                </a:solidFill>
              </a:rPr>
              <a:t>Detalles finos y flexibles</a:t>
            </a:r>
          </a:p>
          <a:p>
            <a:pPr marL="914400" lvl="1" indent="-457200" algn="l" rtl="0">
              <a:lnSpc>
                <a:spcPct val="80000"/>
              </a:lnSpc>
              <a:spcAft>
                <a:spcPts val="600"/>
              </a:spcAft>
              <a:buFont typeface="Courier New" panose="02070309020205020404" pitchFamily="49" charset="0"/>
              <a:buChar char="o"/>
            </a:pPr>
            <a:r>
              <a:rPr lang="es" sz="2400" b="0" i="0" u="none" baseline="0" dirty="0">
                <a:solidFill>
                  <a:schemeClr val="bg1"/>
                </a:solidFill>
              </a:rPr>
              <a:t>Comunicación muy clara a través de señalización</a:t>
            </a:r>
          </a:p>
          <a:p>
            <a:pPr marL="914400" lvl="1" indent="-457200" algn="l" rtl="0">
              <a:lnSpc>
                <a:spcPct val="80000"/>
              </a:lnSpc>
              <a:spcAft>
                <a:spcPts val="600"/>
              </a:spcAft>
              <a:buFont typeface="Courier New" panose="02070309020205020404" pitchFamily="49" charset="0"/>
              <a:buChar char="o"/>
            </a:pPr>
            <a:r>
              <a:rPr lang="es" sz="2400" b="0" i="0" u="none" baseline="0" dirty="0">
                <a:solidFill>
                  <a:schemeClr val="bg1"/>
                </a:solidFill>
              </a:rPr>
              <a:t>Facilita el cumplimiento</a:t>
            </a:r>
          </a:p>
          <a:p>
            <a:pPr algn="l" rtl="0">
              <a:spcBef>
                <a:spcPts val="1000"/>
              </a:spcBef>
              <a:spcAft>
                <a:spcPts val="600"/>
              </a:spcAft>
            </a:pPr>
            <a:endParaRPr lang="es" dirty="0"/>
          </a:p>
        </p:txBody>
      </p:sp>
    </p:spTree>
    <p:extLst>
      <p:ext uri="{BB962C8B-B14F-4D97-AF65-F5344CB8AC3E}">
        <p14:creationId xmlns:p14="http://schemas.microsoft.com/office/powerpoint/2010/main" val="330378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A747-0123-4DB4-947D-A86400891BBC}"/>
              </a:ext>
            </a:extLst>
          </p:cNvPr>
          <p:cNvSpPr>
            <a:spLocks noGrp="1"/>
          </p:cNvSpPr>
          <p:nvPr>
            <p:ph type="ctrTitle"/>
          </p:nvPr>
        </p:nvSpPr>
        <p:spPr>
          <a:xfrm>
            <a:off x="6194701" y="528597"/>
            <a:ext cx="2973129" cy="1341491"/>
          </a:xfrm>
        </p:spPr>
        <p:txBody>
          <a:bodyPr>
            <a:noAutofit/>
          </a:bodyPr>
          <a:lstStyle/>
          <a:p>
            <a:pPr rtl="0">
              <a:lnSpc>
                <a:spcPct val="70000"/>
              </a:lnSpc>
            </a:pPr>
            <a:r>
              <a:rPr lang="es" sz="2900" b="1" i="0" u="none" baseline="0" dirty="0"/>
              <a:t>Borrador de las reglamentaciones de estacionamiento de camiones</a:t>
            </a:r>
          </a:p>
        </p:txBody>
      </p:sp>
      <p:pic>
        <p:nvPicPr>
          <p:cNvPr id="6" name="Picture 5">
            <a:extLst>
              <a:ext uri="{FF2B5EF4-FFF2-40B4-BE49-F238E27FC236}">
                <a16:creationId xmlns:a16="http://schemas.microsoft.com/office/drawing/2014/main" id="{9DB8D2E6-9E34-4454-97FF-4CE1CE7BD280}"/>
              </a:ext>
            </a:extLst>
          </p:cNvPr>
          <p:cNvPicPr>
            <a:picLocks noChangeAspect="1"/>
          </p:cNvPicPr>
          <p:nvPr/>
        </p:nvPicPr>
        <p:blipFill rotWithShape="1">
          <a:blip r:embed="rId3">
            <a:extLst>
              <a:ext uri="{28A0092B-C50C-407E-A947-70E740481C1C}">
                <a14:useLocalDpi xmlns:a14="http://schemas.microsoft.com/office/drawing/2010/main" val="0"/>
              </a:ext>
            </a:extLst>
          </a:blip>
          <a:srcRect l="7055" t="71062" r="74601" b="23034"/>
          <a:stretch/>
        </p:blipFill>
        <p:spPr>
          <a:xfrm>
            <a:off x="6360240" y="4706471"/>
            <a:ext cx="2642052" cy="1314321"/>
          </a:xfrm>
          <a:prstGeom prst="rect">
            <a:avLst/>
          </a:prstGeom>
        </p:spPr>
      </p:pic>
      <p:sp>
        <p:nvSpPr>
          <p:cNvPr id="9" name="TextBox 8">
            <a:extLst>
              <a:ext uri="{FF2B5EF4-FFF2-40B4-BE49-F238E27FC236}">
                <a16:creationId xmlns:a16="http://schemas.microsoft.com/office/drawing/2014/main" id="{9BBA5EB1-2352-40F3-8428-E6830EA01A35}"/>
              </a:ext>
            </a:extLst>
          </p:cNvPr>
          <p:cNvSpPr txBox="1"/>
          <p:nvPr/>
        </p:nvSpPr>
        <p:spPr>
          <a:xfrm>
            <a:off x="1212574" y="6192078"/>
            <a:ext cx="6192078" cy="369332"/>
          </a:xfrm>
          <a:prstGeom prst="rect">
            <a:avLst/>
          </a:prstGeom>
          <a:noFill/>
        </p:spPr>
        <p:txBody>
          <a:bodyPr wrap="square" rtlCol="0">
            <a:spAutoFit/>
          </a:bodyPr>
          <a:lstStyle/>
          <a:p>
            <a:pPr algn="l" rtl="0"/>
            <a:r>
              <a:rPr lang="es" b="0" i="0" u="none" baseline="0">
                <a:solidFill>
                  <a:schemeClr val="bg1"/>
                </a:solidFill>
                <a:highlight>
                  <a:srgbClr val="FF00FF"/>
                </a:highlight>
              </a:rPr>
              <a:t>Enlace a mapa de alta resolución: xxxxxxxxxxxxxxxx </a:t>
            </a:r>
          </a:p>
        </p:txBody>
      </p:sp>
      <p:sp>
        <p:nvSpPr>
          <p:cNvPr id="10" name="Rectangle 9">
            <a:extLst>
              <a:ext uri="{FF2B5EF4-FFF2-40B4-BE49-F238E27FC236}">
                <a16:creationId xmlns:a16="http://schemas.microsoft.com/office/drawing/2014/main" id="{FD544871-6CE2-4275-B228-E9C675CF08AF}"/>
              </a:ext>
            </a:extLst>
          </p:cNvPr>
          <p:cNvSpPr/>
          <p:nvPr/>
        </p:nvSpPr>
        <p:spPr>
          <a:xfrm>
            <a:off x="476629" y="5903843"/>
            <a:ext cx="1004301" cy="288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pic>
        <p:nvPicPr>
          <p:cNvPr id="4" name="Picture 3">
            <a:extLst>
              <a:ext uri="{FF2B5EF4-FFF2-40B4-BE49-F238E27FC236}">
                <a16:creationId xmlns:a16="http://schemas.microsoft.com/office/drawing/2014/main" id="{62A3C60F-E839-47D9-BF9C-8B8D1FB25776}"/>
              </a:ext>
            </a:extLst>
          </p:cNvPr>
          <p:cNvPicPr>
            <a:picLocks noChangeAspect="1"/>
          </p:cNvPicPr>
          <p:nvPr/>
        </p:nvPicPr>
        <p:blipFill>
          <a:blip r:embed="rId4"/>
          <a:stretch>
            <a:fillRect/>
          </a:stretch>
        </p:blipFill>
        <p:spPr>
          <a:xfrm>
            <a:off x="159391" y="-134223"/>
            <a:ext cx="6183166" cy="6858000"/>
          </a:xfrm>
          <a:prstGeom prst="rect">
            <a:avLst/>
          </a:prstGeom>
        </p:spPr>
      </p:pic>
      <p:sp>
        <p:nvSpPr>
          <p:cNvPr id="7" name="TextBox 6">
            <a:extLst>
              <a:ext uri="{FF2B5EF4-FFF2-40B4-BE49-F238E27FC236}">
                <a16:creationId xmlns:a16="http://schemas.microsoft.com/office/drawing/2014/main" id="{62F039F7-3101-47B0-B772-5A9F79CC060E}"/>
              </a:ext>
            </a:extLst>
          </p:cNvPr>
          <p:cNvSpPr txBox="1"/>
          <p:nvPr/>
        </p:nvSpPr>
        <p:spPr>
          <a:xfrm>
            <a:off x="6462164" y="1902524"/>
            <a:ext cx="2438201" cy="2657907"/>
          </a:xfrm>
          <a:prstGeom prst="rect">
            <a:avLst/>
          </a:prstGeom>
          <a:solidFill>
            <a:schemeClr val="bg1"/>
          </a:solidFill>
        </p:spPr>
        <p:txBody>
          <a:bodyPr wrap="square" rtlCol="0">
            <a:spAutoFit/>
          </a:bodyPr>
          <a:lstStyle/>
          <a:p>
            <a:pPr rtl="0">
              <a:lnSpc>
                <a:spcPct val="80000"/>
              </a:lnSpc>
            </a:pPr>
            <a:r>
              <a:rPr lang="es" sz="1600" b="0" i="0" u="none" baseline="0" dirty="0"/>
              <a:t>Prohibir el estacionamiento de camiones en West Oakland, excepto en lugares específicamente permitidos por señalizaciones. Calles seleccionadas sobre la base de comentarios de partes interesadas en las que evitar el estacionamiento de camiones.</a:t>
            </a:r>
          </a:p>
        </p:txBody>
      </p:sp>
    </p:spTree>
    <p:extLst>
      <p:ext uri="{BB962C8B-B14F-4D97-AF65-F5344CB8AC3E}">
        <p14:creationId xmlns:p14="http://schemas.microsoft.com/office/powerpoint/2010/main" val="1691919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AC59BB3-C9DB-4121-B6A7-E8CBB29CA174}"/>
              </a:ext>
            </a:extLst>
          </p:cNvPr>
          <p:cNvSpPr>
            <a:spLocks noGrp="1"/>
          </p:cNvSpPr>
          <p:nvPr>
            <p:ph type="ctrTitle"/>
          </p:nvPr>
        </p:nvSpPr>
        <p:spPr>
          <a:xfrm>
            <a:off x="176169" y="134223"/>
            <a:ext cx="8808440" cy="1341491"/>
          </a:xfrm>
        </p:spPr>
        <p:txBody>
          <a:bodyPr>
            <a:normAutofit/>
          </a:bodyPr>
          <a:lstStyle/>
          <a:p>
            <a:pPr rtl="0"/>
            <a:r>
              <a:rPr lang="es" sz="4400" b="1" i="0" u="none" baseline="0" dirty="0"/>
              <a:t>Próximos pasos</a:t>
            </a:r>
          </a:p>
        </p:txBody>
      </p:sp>
      <p:sp>
        <p:nvSpPr>
          <p:cNvPr id="10" name="Rectangle 9">
            <a:extLst>
              <a:ext uri="{FF2B5EF4-FFF2-40B4-BE49-F238E27FC236}">
                <a16:creationId xmlns:a16="http://schemas.microsoft.com/office/drawing/2014/main" id="{4FAB5B34-848F-4026-BE4B-04AD2BF5B56D}"/>
              </a:ext>
            </a:extLst>
          </p:cNvPr>
          <p:cNvSpPr/>
          <p:nvPr/>
        </p:nvSpPr>
        <p:spPr>
          <a:xfrm>
            <a:off x="625642" y="1723654"/>
            <a:ext cx="7940842" cy="2677656"/>
          </a:xfrm>
          <a:prstGeom prst="rect">
            <a:avLst/>
          </a:prstGeom>
        </p:spPr>
        <p:txBody>
          <a:bodyPr wrap="square">
            <a:spAutoFit/>
          </a:bodyPr>
          <a:lstStyle/>
          <a:p>
            <a:pPr marL="457200" indent="-230188" algn="l" rtl="0">
              <a:lnSpc>
                <a:spcPct val="80000"/>
              </a:lnSpc>
              <a:spcAft>
                <a:spcPts val="1200"/>
              </a:spcAft>
              <a:buFont typeface="Arial" panose="020B0604020202020204" pitchFamily="34" charset="0"/>
              <a:buChar char="•"/>
            </a:pPr>
            <a:r>
              <a:rPr lang="es" sz="2000" b="1" i="0" u="none" baseline="0" dirty="0">
                <a:solidFill>
                  <a:schemeClr val="bg1"/>
                </a:solidFill>
              </a:rPr>
              <a:t>Compromiso de la comunidad (abril/mayo/junio)</a:t>
            </a:r>
          </a:p>
          <a:p>
            <a:pPr marL="914400" lvl="1" indent="-230188" algn="l" rtl="0">
              <a:lnSpc>
                <a:spcPct val="80000"/>
              </a:lnSpc>
              <a:spcAft>
                <a:spcPts val="1200"/>
              </a:spcAft>
              <a:buFont typeface="Arial" panose="020B0604020202020204" pitchFamily="34" charset="0"/>
              <a:buChar char="•"/>
            </a:pPr>
            <a:r>
              <a:rPr lang="es" b="0" i="0" u="none" baseline="0" dirty="0">
                <a:solidFill>
                  <a:schemeClr val="bg1"/>
                </a:solidFill>
              </a:rPr>
              <a:t>A partir de la pandemia de Covid-19, adoptamos métodos web para la participación: borrador de materiales publicados en línea, tarjeta de comentarios digital, llamadas en conferencia con partes interesadas y reuniones virtuales</a:t>
            </a:r>
          </a:p>
          <a:p>
            <a:pPr marL="457200" indent="-230188" algn="l" rtl="0">
              <a:lnSpc>
                <a:spcPct val="80000"/>
              </a:lnSpc>
              <a:spcAft>
                <a:spcPts val="1200"/>
              </a:spcAft>
              <a:buFont typeface="Arial" panose="020B0604020202020204" pitchFamily="34" charset="0"/>
              <a:buChar char="•"/>
            </a:pPr>
            <a:r>
              <a:rPr lang="es" sz="2000" b="1" i="0" u="none" baseline="0" dirty="0">
                <a:solidFill>
                  <a:schemeClr val="bg1"/>
                </a:solidFill>
              </a:rPr>
              <a:t>Revisar propuestas en función de los comentarios de partes interesadas (verano de 2020)</a:t>
            </a:r>
          </a:p>
          <a:p>
            <a:pPr marL="457200" indent="-230188" algn="l" rtl="0">
              <a:lnSpc>
                <a:spcPct val="80000"/>
              </a:lnSpc>
              <a:spcAft>
                <a:spcPts val="1200"/>
              </a:spcAft>
              <a:buFont typeface="Arial" panose="020B0604020202020204" pitchFamily="34" charset="0"/>
              <a:buChar char="•"/>
            </a:pPr>
            <a:r>
              <a:rPr lang="es" sz="2000" b="1" i="0" u="none" baseline="0" dirty="0">
                <a:solidFill>
                  <a:schemeClr val="bg1"/>
                </a:solidFill>
              </a:rPr>
              <a:t>Aportar recomendaciones al Consejo Municipal para su adopción (otoño de 2020)</a:t>
            </a:r>
            <a:endParaRPr lang="es" sz="2000" b="1" dirty="0"/>
          </a:p>
        </p:txBody>
      </p:sp>
    </p:spTree>
    <p:extLst>
      <p:ext uri="{BB962C8B-B14F-4D97-AF65-F5344CB8AC3E}">
        <p14:creationId xmlns:p14="http://schemas.microsoft.com/office/powerpoint/2010/main" val="167339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9E1F-6450-4D87-8D51-467A61212D7F}"/>
              </a:ext>
            </a:extLst>
          </p:cNvPr>
          <p:cNvSpPr>
            <a:spLocks noGrp="1"/>
          </p:cNvSpPr>
          <p:nvPr>
            <p:ph type="ctrTitle"/>
          </p:nvPr>
        </p:nvSpPr>
        <p:spPr>
          <a:xfrm>
            <a:off x="150961" y="227204"/>
            <a:ext cx="8850385" cy="1178424"/>
          </a:xfrm>
        </p:spPr>
        <p:txBody>
          <a:bodyPr>
            <a:noAutofit/>
          </a:bodyPr>
          <a:lstStyle/>
          <a:p>
            <a:pPr rtl="0"/>
            <a:r>
              <a:rPr lang="es" sz="4400" b="1" i="0" u="none" baseline="0"/>
              <a:t>Contenido</a:t>
            </a:r>
          </a:p>
        </p:txBody>
      </p:sp>
      <p:sp>
        <p:nvSpPr>
          <p:cNvPr id="3" name="Subtitle 2">
            <a:extLst>
              <a:ext uri="{FF2B5EF4-FFF2-40B4-BE49-F238E27FC236}">
                <a16:creationId xmlns:a16="http://schemas.microsoft.com/office/drawing/2014/main" id="{386BA244-BD6A-4C37-9D8D-0153CFF0B10A}"/>
              </a:ext>
            </a:extLst>
          </p:cNvPr>
          <p:cNvSpPr>
            <a:spLocks noGrp="1"/>
          </p:cNvSpPr>
          <p:nvPr>
            <p:ph type="subTitle" idx="1"/>
          </p:nvPr>
        </p:nvSpPr>
        <p:spPr>
          <a:xfrm>
            <a:off x="922789" y="1568741"/>
            <a:ext cx="7785781" cy="4068661"/>
          </a:xfrm>
        </p:spPr>
        <p:txBody>
          <a:bodyPr>
            <a:normAutofit fontScale="85000" lnSpcReduction="20000"/>
          </a:bodyPr>
          <a:lstStyle/>
          <a:p>
            <a:pPr marL="571500" indent="-571500" algn="l" rtl="0">
              <a:lnSpc>
                <a:spcPct val="120000"/>
              </a:lnSpc>
              <a:buFont typeface="Arial" panose="020B0604020202020204" pitchFamily="34" charset="0"/>
              <a:buChar char="•"/>
            </a:pPr>
            <a:r>
              <a:rPr lang="es" sz="3600" b="0" i="0" u="none" baseline="0"/>
              <a:t>Descripción general del TMP </a:t>
            </a:r>
          </a:p>
          <a:p>
            <a:pPr marL="571500" indent="-571500" algn="l" rtl="0">
              <a:lnSpc>
                <a:spcPct val="120000"/>
              </a:lnSpc>
              <a:buFont typeface="Arial" panose="020B0604020202020204" pitchFamily="34" charset="0"/>
              <a:buChar char="•"/>
            </a:pPr>
            <a:r>
              <a:rPr lang="es" sz="3600" b="0" i="0" u="none" baseline="0"/>
              <a:t>Enfoque para la implementación del TMP: Enfocarse en las acciones para el primer año</a:t>
            </a:r>
          </a:p>
          <a:p>
            <a:pPr marL="1203325" indent="-282575" algn="l" rtl="0">
              <a:lnSpc>
                <a:spcPct val="120000"/>
              </a:lnSpc>
              <a:buFont typeface="Arial" panose="020B0604020202020204" pitchFamily="34" charset="0"/>
              <a:buChar char="•"/>
            </a:pPr>
            <a:r>
              <a:rPr lang="es" b="1" i="0" u="none" baseline="0">
                <a:solidFill>
                  <a:srgbClr val="FFFF00"/>
                </a:solidFill>
              </a:rPr>
              <a:t>Actualizar la red de rutas para camiones y las calles con prohibición de circulación de camiones</a:t>
            </a:r>
          </a:p>
          <a:p>
            <a:pPr marL="1203325" indent="-282575" algn="l" rtl="0">
              <a:lnSpc>
                <a:spcPct val="120000"/>
              </a:lnSpc>
              <a:buFont typeface="Arial" panose="020B0604020202020204" pitchFamily="34" charset="0"/>
              <a:buChar char="•"/>
            </a:pPr>
            <a:r>
              <a:rPr lang="es" b="1" i="0" u="none" baseline="0">
                <a:solidFill>
                  <a:srgbClr val="FFFF00"/>
                </a:solidFill>
              </a:rPr>
              <a:t>Cambiar las reglamentaciones de estacionamiento</a:t>
            </a:r>
          </a:p>
          <a:p>
            <a:endParaRPr lang="es" sz="1600" dirty="0"/>
          </a:p>
          <a:p>
            <a:pPr marL="571500" indent="-571500" algn="l" rtl="0">
              <a:buFont typeface="Arial" panose="020B0604020202020204" pitchFamily="34" charset="0"/>
              <a:buChar char="•"/>
            </a:pPr>
            <a:r>
              <a:rPr lang="es" sz="3600" b="0" i="0" u="none" baseline="0"/>
              <a:t>Próximos pasos</a:t>
            </a:r>
          </a:p>
        </p:txBody>
      </p:sp>
    </p:spTree>
    <p:extLst>
      <p:ext uri="{BB962C8B-B14F-4D97-AF65-F5344CB8AC3E}">
        <p14:creationId xmlns:p14="http://schemas.microsoft.com/office/powerpoint/2010/main" val="274208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8F928BB-491E-4FA1-B191-6F988A0591D7}"/>
              </a:ext>
            </a:extLst>
          </p:cNvPr>
          <p:cNvSpPr txBox="1">
            <a:spLocks/>
          </p:cNvSpPr>
          <p:nvPr/>
        </p:nvSpPr>
        <p:spPr>
          <a:xfrm>
            <a:off x="179568" y="495675"/>
            <a:ext cx="8783273" cy="13088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rtl="0">
              <a:lnSpc>
                <a:spcPct val="80000"/>
              </a:lnSpc>
            </a:pPr>
            <a:br>
              <a:rPr lang="es" sz="4200" dirty="0"/>
            </a:br>
            <a:r>
              <a:rPr lang="es" sz="4200" b="1" i="0" u="none" baseline="0" dirty="0">
                <a:solidFill>
                  <a:schemeClr val="bg1">
                    <a:lumMod val="95000"/>
                  </a:schemeClr>
                </a:solidFill>
              </a:rPr>
              <a:t>¿Qué es el </a:t>
            </a:r>
            <a:br>
              <a:rPr lang="es" sz="4200" b="1" dirty="0">
                <a:solidFill>
                  <a:schemeClr val="bg1">
                    <a:lumMod val="95000"/>
                  </a:schemeClr>
                </a:solidFill>
              </a:rPr>
            </a:br>
            <a:r>
              <a:rPr lang="es" sz="4200" b="1" i="0" u="none" baseline="0" dirty="0">
                <a:solidFill>
                  <a:schemeClr val="bg1">
                    <a:lumMod val="95000"/>
                  </a:schemeClr>
                </a:solidFill>
              </a:rPr>
              <a:t>Plan de administración de camiones (Truck Management Plan, TMP)?</a:t>
            </a:r>
          </a:p>
        </p:txBody>
      </p:sp>
      <p:grpSp>
        <p:nvGrpSpPr>
          <p:cNvPr id="18" name="Group 17">
            <a:extLst>
              <a:ext uri="{FF2B5EF4-FFF2-40B4-BE49-F238E27FC236}">
                <a16:creationId xmlns:a16="http://schemas.microsoft.com/office/drawing/2014/main" id="{88CCD9D3-AF0B-4055-B3AD-AA359D3ACA1E}"/>
              </a:ext>
            </a:extLst>
          </p:cNvPr>
          <p:cNvGrpSpPr/>
          <p:nvPr/>
        </p:nvGrpSpPr>
        <p:grpSpPr>
          <a:xfrm>
            <a:off x="779463" y="2646154"/>
            <a:ext cx="3609807" cy="1508919"/>
            <a:chOff x="779463" y="1940100"/>
            <a:chExt cx="3609807" cy="1508919"/>
          </a:xfrm>
        </p:grpSpPr>
        <p:sp>
          <p:nvSpPr>
            <p:cNvPr id="19" name="Rectangle 18">
              <a:extLst>
                <a:ext uri="{FF2B5EF4-FFF2-40B4-BE49-F238E27FC236}">
                  <a16:creationId xmlns:a16="http://schemas.microsoft.com/office/drawing/2014/main" id="{C488C7A6-A327-4348-BE1A-D3E57B2552F3}"/>
                </a:ext>
              </a:extLst>
            </p:cNvPr>
            <p:cNvSpPr/>
            <p:nvPr/>
          </p:nvSpPr>
          <p:spPr>
            <a:xfrm>
              <a:off x="783000" y="1940100"/>
              <a:ext cx="3606270" cy="149269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sp>
          <p:nvSpPr>
            <p:cNvPr id="20" name="TextBox 19">
              <a:extLst>
                <a:ext uri="{FF2B5EF4-FFF2-40B4-BE49-F238E27FC236}">
                  <a16:creationId xmlns:a16="http://schemas.microsoft.com/office/drawing/2014/main" id="{0B1FA526-3FA7-40E2-960F-7538A5540FE2}"/>
                </a:ext>
              </a:extLst>
            </p:cNvPr>
            <p:cNvSpPr txBox="1"/>
            <p:nvPr/>
          </p:nvSpPr>
          <p:spPr>
            <a:xfrm>
              <a:off x="779463" y="2079413"/>
              <a:ext cx="3606270" cy="1369606"/>
            </a:xfrm>
            <a:prstGeom prst="rect">
              <a:avLst/>
            </a:prstGeom>
            <a:noFill/>
          </p:spPr>
          <p:txBody>
            <a:bodyPr wrap="square" rtlCol="0">
              <a:spAutoFit/>
            </a:bodyPr>
            <a:lstStyle/>
            <a:p>
              <a:pPr lvl="0" algn="l" defTabSz="666750" rtl="0">
                <a:lnSpc>
                  <a:spcPct val="90000"/>
                </a:lnSpc>
                <a:spcBef>
                  <a:spcPct val="0"/>
                </a:spcBef>
                <a:spcAft>
                  <a:spcPct val="35000"/>
                </a:spcAft>
              </a:pPr>
              <a:endParaRPr lang="es" sz="800" dirty="0">
                <a:solidFill>
                  <a:srgbClr val="FFFFFF"/>
                </a:solidFill>
              </a:endParaRPr>
            </a:p>
            <a:p>
              <a:pPr lvl="0" algn="ctr" defTabSz="666750" rtl="0">
                <a:lnSpc>
                  <a:spcPct val="80000"/>
                </a:lnSpc>
                <a:spcBef>
                  <a:spcPct val="0"/>
                </a:spcBef>
                <a:spcAft>
                  <a:spcPct val="35000"/>
                </a:spcAft>
              </a:pPr>
              <a:r>
                <a:rPr lang="es" sz="2000" b="0" i="0" u="none" baseline="0" dirty="0"/>
                <a:t>Aborda la circulación y el estacionamiento de camiones en West Oakland</a:t>
              </a:r>
            </a:p>
            <a:p>
              <a:pPr lvl="0" algn="ctr" defTabSz="666750" rtl="0">
                <a:lnSpc>
                  <a:spcPct val="90000"/>
                </a:lnSpc>
                <a:spcBef>
                  <a:spcPct val="0"/>
                </a:spcBef>
                <a:spcAft>
                  <a:spcPct val="35000"/>
                </a:spcAft>
              </a:pPr>
              <a:r>
                <a:rPr lang="es" sz="2000" b="0" i="0" u="none" baseline="0" dirty="0">
                  <a:solidFill>
                    <a:srgbClr val="FFFFFF"/>
                  </a:solidFill>
                </a:rPr>
                <a:t> </a:t>
              </a:r>
            </a:p>
          </p:txBody>
        </p:sp>
      </p:grpSp>
      <p:grpSp>
        <p:nvGrpSpPr>
          <p:cNvPr id="21" name="Group 20">
            <a:extLst>
              <a:ext uri="{FF2B5EF4-FFF2-40B4-BE49-F238E27FC236}">
                <a16:creationId xmlns:a16="http://schemas.microsoft.com/office/drawing/2014/main" id="{60E10499-46D8-4A45-870B-B5CA29F84268}"/>
              </a:ext>
            </a:extLst>
          </p:cNvPr>
          <p:cNvGrpSpPr/>
          <p:nvPr/>
        </p:nvGrpSpPr>
        <p:grpSpPr>
          <a:xfrm>
            <a:off x="766011" y="4344868"/>
            <a:ext cx="3606270" cy="1492694"/>
            <a:chOff x="766012" y="3781215"/>
            <a:chExt cx="3606270" cy="1492694"/>
          </a:xfrm>
        </p:grpSpPr>
        <p:sp>
          <p:nvSpPr>
            <p:cNvPr id="22" name="Rectangle 21">
              <a:extLst>
                <a:ext uri="{FF2B5EF4-FFF2-40B4-BE49-F238E27FC236}">
                  <a16:creationId xmlns:a16="http://schemas.microsoft.com/office/drawing/2014/main" id="{8368543E-9A37-47E5-9DFC-4EC94C1E5844}"/>
                </a:ext>
              </a:extLst>
            </p:cNvPr>
            <p:cNvSpPr/>
            <p:nvPr/>
          </p:nvSpPr>
          <p:spPr>
            <a:xfrm>
              <a:off x="766012" y="3781215"/>
              <a:ext cx="3606270" cy="149269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sp>
          <p:nvSpPr>
            <p:cNvPr id="23" name="TextBox 22">
              <a:extLst>
                <a:ext uri="{FF2B5EF4-FFF2-40B4-BE49-F238E27FC236}">
                  <a16:creationId xmlns:a16="http://schemas.microsoft.com/office/drawing/2014/main" id="{A2B54CAF-98A9-49EC-AD0C-4A69A4ACDD73}"/>
                </a:ext>
              </a:extLst>
            </p:cNvPr>
            <p:cNvSpPr txBox="1"/>
            <p:nvPr/>
          </p:nvSpPr>
          <p:spPr>
            <a:xfrm>
              <a:off x="901478" y="3942786"/>
              <a:ext cx="3335338" cy="1231106"/>
            </a:xfrm>
            <a:prstGeom prst="rect">
              <a:avLst/>
            </a:prstGeom>
            <a:noFill/>
          </p:spPr>
          <p:txBody>
            <a:bodyPr wrap="square" rtlCol="0">
              <a:spAutoFit/>
            </a:bodyPr>
            <a:lstStyle/>
            <a:p>
              <a:pPr lvl="0" algn="l" rtl="0"/>
              <a:endParaRPr lang="es" sz="500" dirty="0">
                <a:solidFill>
                  <a:srgbClr val="FFFFFF"/>
                </a:solidFill>
              </a:endParaRPr>
            </a:p>
            <a:p>
              <a:pPr lvl="0" algn="ctr" rtl="0">
                <a:lnSpc>
                  <a:spcPct val="80000"/>
                </a:lnSpc>
              </a:pPr>
              <a:r>
                <a:rPr lang="es" sz="2000" b="0" i="0" u="none" baseline="0" dirty="0"/>
                <a:t>Identifica acciones y responsabilidades en los departamentos de la ciudad y el puerto</a:t>
              </a:r>
              <a:endParaRPr lang="es" sz="2000" dirty="0">
                <a:solidFill>
                  <a:srgbClr val="FFFFFF"/>
                </a:solidFill>
              </a:endParaRPr>
            </a:p>
            <a:p>
              <a:pPr lvl="0" algn="l" rtl="0"/>
              <a:endParaRPr lang="es" sz="500" dirty="0">
                <a:solidFill>
                  <a:srgbClr val="FFFFFF"/>
                </a:solidFill>
              </a:endParaRPr>
            </a:p>
          </p:txBody>
        </p:sp>
      </p:grpSp>
      <p:grpSp>
        <p:nvGrpSpPr>
          <p:cNvPr id="24" name="Group 23">
            <a:extLst>
              <a:ext uri="{FF2B5EF4-FFF2-40B4-BE49-F238E27FC236}">
                <a16:creationId xmlns:a16="http://schemas.microsoft.com/office/drawing/2014/main" id="{FE448EC0-CD07-4EE3-8955-B33F6772A17D}"/>
              </a:ext>
            </a:extLst>
          </p:cNvPr>
          <p:cNvGrpSpPr/>
          <p:nvPr/>
        </p:nvGrpSpPr>
        <p:grpSpPr>
          <a:xfrm>
            <a:off x="4756680" y="2646153"/>
            <a:ext cx="3621309" cy="3183813"/>
            <a:chOff x="4730160" y="1966769"/>
            <a:chExt cx="3621309" cy="3183813"/>
          </a:xfrm>
        </p:grpSpPr>
        <p:sp>
          <p:nvSpPr>
            <p:cNvPr id="25" name="Rectangle 24">
              <a:extLst>
                <a:ext uri="{FF2B5EF4-FFF2-40B4-BE49-F238E27FC236}">
                  <a16:creationId xmlns:a16="http://schemas.microsoft.com/office/drawing/2014/main" id="{17591727-5524-4BC4-AFB2-72140F5661FE}"/>
                </a:ext>
              </a:extLst>
            </p:cNvPr>
            <p:cNvSpPr/>
            <p:nvPr/>
          </p:nvSpPr>
          <p:spPr>
            <a:xfrm>
              <a:off x="4730160" y="1966769"/>
              <a:ext cx="3606270" cy="3183813"/>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sp>
          <p:nvSpPr>
            <p:cNvPr id="26" name="TextBox 25">
              <a:extLst>
                <a:ext uri="{FF2B5EF4-FFF2-40B4-BE49-F238E27FC236}">
                  <a16:creationId xmlns:a16="http://schemas.microsoft.com/office/drawing/2014/main" id="{476620A1-D5AE-4716-ADB9-F57702F29F58}"/>
                </a:ext>
              </a:extLst>
            </p:cNvPr>
            <p:cNvSpPr txBox="1"/>
            <p:nvPr/>
          </p:nvSpPr>
          <p:spPr>
            <a:xfrm>
              <a:off x="4882364" y="2284413"/>
              <a:ext cx="3469105" cy="2866169"/>
            </a:xfrm>
            <a:prstGeom prst="rect">
              <a:avLst/>
            </a:prstGeom>
            <a:noFill/>
          </p:spPr>
          <p:txBody>
            <a:bodyPr wrap="square" rtlCol="0">
              <a:spAutoFit/>
            </a:bodyPr>
            <a:lstStyle/>
            <a:p>
              <a:pPr lvl="0" algn="l" defTabSz="666750" rtl="0">
                <a:lnSpc>
                  <a:spcPct val="90000"/>
                </a:lnSpc>
                <a:spcBef>
                  <a:spcPct val="0"/>
                </a:spcBef>
                <a:spcAft>
                  <a:spcPct val="35000"/>
                </a:spcAft>
              </a:pPr>
              <a:endParaRPr lang="es" sz="500" dirty="0">
                <a:solidFill>
                  <a:srgbClr val="FFFFFF"/>
                </a:solidFill>
              </a:endParaRPr>
            </a:p>
            <a:p>
              <a:pPr lvl="0" algn="ctr" defTabSz="666750" rtl="0">
                <a:lnSpc>
                  <a:spcPct val="80000"/>
                </a:lnSpc>
                <a:spcBef>
                  <a:spcPct val="0"/>
                </a:spcBef>
                <a:spcAft>
                  <a:spcPct val="35000"/>
                </a:spcAft>
              </a:pPr>
              <a:r>
                <a:rPr lang="es" sz="2000" b="0" i="0" u="none" baseline="0" dirty="0"/>
                <a:t>Objetivos: </a:t>
              </a:r>
            </a:p>
            <a:p>
              <a:pPr marL="342900" lvl="0" indent="-342900" algn="l" defTabSz="666750" rtl="0">
                <a:lnSpc>
                  <a:spcPct val="80000"/>
                </a:lnSpc>
                <a:spcBef>
                  <a:spcPct val="0"/>
                </a:spcBef>
                <a:spcAft>
                  <a:spcPct val="35000"/>
                </a:spcAft>
                <a:buFont typeface="Arial" panose="020B0604020202020204" pitchFamily="34" charset="0"/>
                <a:buChar char="•"/>
              </a:pPr>
              <a:r>
                <a:rPr lang="es" sz="2000" b="0" i="0" u="none" baseline="0" dirty="0"/>
                <a:t>Reducir la interrupción provocada por los camiones</a:t>
              </a:r>
            </a:p>
            <a:p>
              <a:pPr marL="342900" lvl="0" indent="-342900" algn="l" defTabSz="666750" rtl="0">
                <a:lnSpc>
                  <a:spcPct val="80000"/>
                </a:lnSpc>
                <a:spcBef>
                  <a:spcPct val="0"/>
                </a:spcBef>
                <a:spcAft>
                  <a:spcPct val="35000"/>
                </a:spcAft>
                <a:buFont typeface="Arial" panose="020B0604020202020204" pitchFamily="34" charset="0"/>
                <a:buChar char="•"/>
              </a:pPr>
              <a:r>
                <a:rPr lang="es" sz="2000" b="0" i="0" u="none" baseline="0" dirty="0"/>
                <a:t>Comunicar las rutas preferibles de los conductores de camiones</a:t>
              </a:r>
            </a:p>
            <a:p>
              <a:pPr marL="342900" lvl="0" indent="-342900" algn="l" defTabSz="666750" rtl="0">
                <a:lnSpc>
                  <a:spcPct val="80000"/>
                </a:lnSpc>
                <a:spcBef>
                  <a:spcPct val="0"/>
                </a:spcBef>
                <a:spcAft>
                  <a:spcPct val="35000"/>
                </a:spcAft>
                <a:buFont typeface="Arial" panose="020B0604020202020204" pitchFamily="34" charset="0"/>
                <a:buChar char="•"/>
              </a:pPr>
              <a:r>
                <a:rPr lang="es" sz="2000" b="0" i="0" u="none" baseline="0" dirty="0"/>
                <a:t>Mejorar la seguridad cerca de las rutas de camiones</a:t>
              </a:r>
            </a:p>
            <a:p>
              <a:pPr marL="342900" lvl="0" indent="-342900" algn="ctr" defTabSz="666750" rtl="0">
                <a:lnSpc>
                  <a:spcPct val="90000"/>
                </a:lnSpc>
                <a:spcBef>
                  <a:spcPct val="0"/>
                </a:spcBef>
                <a:spcAft>
                  <a:spcPct val="35000"/>
                </a:spcAft>
                <a:buFont typeface="Arial" panose="020B0604020202020204" pitchFamily="34" charset="0"/>
                <a:buChar char="•"/>
              </a:pPr>
              <a:endParaRPr lang="es" sz="2000" dirty="0"/>
            </a:p>
          </p:txBody>
        </p:sp>
      </p:grpSp>
      <p:sp>
        <p:nvSpPr>
          <p:cNvPr id="27" name="TextBox 26">
            <a:extLst>
              <a:ext uri="{FF2B5EF4-FFF2-40B4-BE49-F238E27FC236}">
                <a16:creationId xmlns:a16="http://schemas.microsoft.com/office/drawing/2014/main" id="{460255D5-C706-4E0F-9A91-ADF0153E2926}"/>
              </a:ext>
            </a:extLst>
          </p:cNvPr>
          <p:cNvSpPr txBox="1"/>
          <p:nvPr/>
        </p:nvSpPr>
        <p:spPr>
          <a:xfrm>
            <a:off x="410264" y="1804507"/>
            <a:ext cx="8321879" cy="837152"/>
          </a:xfrm>
          <a:prstGeom prst="rect">
            <a:avLst/>
          </a:prstGeom>
          <a:noFill/>
        </p:spPr>
        <p:txBody>
          <a:bodyPr wrap="square" rtlCol="0">
            <a:spAutoFit/>
          </a:bodyPr>
          <a:lstStyle/>
          <a:p>
            <a:pPr algn="l" rtl="0">
              <a:lnSpc>
                <a:spcPct val="80000"/>
              </a:lnSpc>
            </a:pPr>
            <a:r>
              <a:rPr lang="es" sz="2000" b="0" i="0" u="none" baseline="0" dirty="0">
                <a:solidFill>
                  <a:schemeClr val="bg1"/>
                </a:solidFill>
              </a:rPr>
              <a:t>Un requisito de la Medida de mitigación 4.3-7 del Proyecto de redesarrollo de la base militar de Oakland para reducir los efectos de los camiones de transporte en las calles locales de West Oakland</a:t>
            </a:r>
          </a:p>
        </p:txBody>
      </p:sp>
    </p:spTree>
    <p:extLst>
      <p:ext uri="{BB962C8B-B14F-4D97-AF65-F5344CB8AC3E}">
        <p14:creationId xmlns:p14="http://schemas.microsoft.com/office/powerpoint/2010/main" val="202971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E7088-2B70-420F-A11B-34F6CF482B6A}"/>
              </a:ext>
            </a:extLst>
          </p:cNvPr>
          <p:cNvSpPr>
            <a:spLocks noGrp="1"/>
          </p:cNvSpPr>
          <p:nvPr>
            <p:ph type="ctrTitle"/>
          </p:nvPr>
        </p:nvSpPr>
        <p:spPr>
          <a:xfrm>
            <a:off x="574037" y="318782"/>
            <a:ext cx="8071658" cy="914400"/>
          </a:xfrm>
        </p:spPr>
        <p:txBody>
          <a:bodyPr>
            <a:normAutofit/>
          </a:bodyPr>
          <a:lstStyle/>
          <a:p>
            <a:pPr rtl="0"/>
            <a:r>
              <a:rPr lang="es" sz="4400" b="1" i="0" u="none" baseline="0"/>
              <a:t>Área abordada por el TMP</a:t>
            </a:r>
          </a:p>
        </p:txBody>
      </p:sp>
      <p:pic>
        <p:nvPicPr>
          <p:cNvPr id="4" name="Picture 3">
            <a:extLst>
              <a:ext uri="{FF2B5EF4-FFF2-40B4-BE49-F238E27FC236}">
                <a16:creationId xmlns:a16="http://schemas.microsoft.com/office/drawing/2014/main" id="{6E9FB2B7-0D1E-48CF-ACCE-97CBA76F7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76644"/>
            <a:ext cx="7231309" cy="4477558"/>
          </a:xfrm>
          <a:prstGeom prst="rect">
            <a:avLst/>
          </a:prstGeom>
        </p:spPr>
      </p:pic>
    </p:spTree>
    <p:extLst>
      <p:ext uri="{BB962C8B-B14F-4D97-AF65-F5344CB8AC3E}">
        <p14:creationId xmlns:p14="http://schemas.microsoft.com/office/powerpoint/2010/main" val="211342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A747-0123-4DB4-947D-A86400891BBC}"/>
              </a:ext>
            </a:extLst>
          </p:cNvPr>
          <p:cNvSpPr>
            <a:spLocks noGrp="1"/>
          </p:cNvSpPr>
          <p:nvPr>
            <p:ph type="ctrTitle"/>
          </p:nvPr>
        </p:nvSpPr>
        <p:spPr>
          <a:xfrm>
            <a:off x="167780" y="293819"/>
            <a:ext cx="8808440" cy="981512"/>
          </a:xfrm>
        </p:spPr>
        <p:txBody>
          <a:bodyPr>
            <a:normAutofit fontScale="90000"/>
          </a:bodyPr>
          <a:lstStyle/>
          <a:p>
            <a:pPr rtl="0"/>
            <a:r>
              <a:rPr lang="es" sz="4400" b="1" i="0" u="none" baseline="0" dirty="0"/>
              <a:t>Calendario de implementación:</a:t>
            </a:r>
            <a:br>
              <a:rPr lang="es" sz="4400" b="1" i="0" u="none" baseline="0" dirty="0"/>
            </a:br>
            <a:r>
              <a:rPr lang="es" sz="4400" b="1" i="0" u="none" baseline="0" dirty="0"/>
              <a:t>10 estrategias</a:t>
            </a:r>
          </a:p>
        </p:txBody>
      </p:sp>
      <p:sp>
        <p:nvSpPr>
          <p:cNvPr id="3" name="Rectangle 2">
            <a:extLst>
              <a:ext uri="{FF2B5EF4-FFF2-40B4-BE49-F238E27FC236}">
                <a16:creationId xmlns:a16="http://schemas.microsoft.com/office/drawing/2014/main" id="{84D73957-58F9-4C15-B86C-ECC73045F826}"/>
              </a:ext>
            </a:extLst>
          </p:cNvPr>
          <p:cNvSpPr/>
          <p:nvPr/>
        </p:nvSpPr>
        <p:spPr>
          <a:xfrm>
            <a:off x="1963554" y="1809548"/>
            <a:ext cx="2608446" cy="336885"/>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9" name="Rectangle 8">
            <a:extLst>
              <a:ext uri="{FF2B5EF4-FFF2-40B4-BE49-F238E27FC236}">
                <a16:creationId xmlns:a16="http://schemas.microsoft.com/office/drawing/2014/main" id="{B9C1D7F2-2CB9-4BF0-A5BA-BB30CDD62A34}"/>
              </a:ext>
            </a:extLst>
          </p:cNvPr>
          <p:cNvSpPr/>
          <p:nvPr/>
        </p:nvSpPr>
        <p:spPr>
          <a:xfrm>
            <a:off x="1971943" y="2707689"/>
            <a:ext cx="2608446" cy="336885"/>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0" name="Rectangle 9">
            <a:extLst>
              <a:ext uri="{FF2B5EF4-FFF2-40B4-BE49-F238E27FC236}">
                <a16:creationId xmlns:a16="http://schemas.microsoft.com/office/drawing/2014/main" id="{86616180-A7A9-4EDD-BEA4-DBF45FA6AC7F}"/>
              </a:ext>
            </a:extLst>
          </p:cNvPr>
          <p:cNvSpPr/>
          <p:nvPr/>
        </p:nvSpPr>
        <p:spPr>
          <a:xfrm>
            <a:off x="1963554" y="3154938"/>
            <a:ext cx="2608446" cy="336885"/>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1" name="Rectangle 10">
            <a:extLst>
              <a:ext uri="{FF2B5EF4-FFF2-40B4-BE49-F238E27FC236}">
                <a16:creationId xmlns:a16="http://schemas.microsoft.com/office/drawing/2014/main" id="{A2AA2304-F1C5-48AD-B095-55875D724933}"/>
              </a:ext>
            </a:extLst>
          </p:cNvPr>
          <p:cNvSpPr/>
          <p:nvPr/>
        </p:nvSpPr>
        <p:spPr>
          <a:xfrm>
            <a:off x="1963554" y="4500328"/>
            <a:ext cx="2926080" cy="336885"/>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2" name="Rectangle 11">
            <a:extLst>
              <a:ext uri="{FF2B5EF4-FFF2-40B4-BE49-F238E27FC236}">
                <a16:creationId xmlns:a16="http://schemas.microsoft.com/office/drawing/2014/main" id="{F8FF3EE2-9009-4EC5-9C44-3312A1E29F39}"/>
              </a:ext>
            </a:extLst>
          </p:cNvPr>
          <p:cNvSpPr/>
          <p:nvPr/>
        </p:nvSpPr>
        <p:spPr>
          <a:xfrm>
            <a:off x="1963554" y="4947577"/>
            <a:ext cx="2608446" cy="336885"/>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3" name="Rectangle 12">
            <a:extLst>
              <a:ext uri="{FF2B5EF4-FFF2-40B4-BE49-F238E27FC236}">
                <a16:creationId xmlns:a16="http://schemas.microsoft.com/office/drawing/2014/main" id="{7C863435-B941-46D1-95CA-69690F493491}"/>
              </a:ext>
            </a:extLst>
          </p:cNvPr>
          <p:cNvSpPr/>
          <p:nvPr/>
        </p:nvSpPr>
        <p:spPr>
          <a:xfrm>
            <a:off x="5014761" y="1318661"/>
            <a:ext cx="471638" cy="2173162"/>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4" name="Rectangle 13">
            <a:extLst>
              <a:ext uri="{FF2B5EF4-FFF2-40B4-BE49-F238E27FC236}">
                <a16:creationId xmlns:a16="http://schemas.microsoft.com/office/drawing/2014/main" id="{E251B114-8E54-4983-85EB-2B15FC4A1193}"/>
              </a:ext>
            </a:extLst>
          </p:cNvPr>
          <p:cNvSpPr/>
          <p:nvPr/>
        </p:nvSpPr>
        <p:spPr>
          <a:xfrm>
            <a:off x="5034011" y="4500328"/>
            <a:ext cx="471638" cy="784134"/>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graphicFrame>
        <p:nvGraphicFramePr>
          <p:cNvPr id="21" name="Table 20">
            <a:extLst>
              <a:ext uri="{FF2B5EF4-FFF2-40B4-BE49-F238E27FC236}">
                <a16:creationId xmlns:a16="http://schemas.microsoft.com/office/drawing/2014/main" id="{115DCEE2-CE20-4C63-8D74-F8888F0B2D04}"/>
              </a:ext>
            </a:extLst>
          </p:cNvPr>
          <p:cNvGraphicFramePr>
            <a:graphicFrameLocks noGrp="1"/>
          </p:cNvGraphicFramePr>
          <p:nvPr>
            <p:extLst>
              <p:ext uri="{D42A27DB-BD31-4B8C-83A1-F6EECF244321}">
                <p14:modId xmlns:p14="http://schemas.microsoft.com/office/powerpoint/2010/main" val="3939972126"/>
              </p:ext>
            </p:extLst>
          </p:nvPr>
        </p:nvGraphicFramePr>
        <p:xfrm>
          <a:off x="1112498" y="1275330"/>
          <a:ext cx="6961499" cy="4942359"/>
        </p:xfrm>
        <a:graphic>
          <a:graphicData uri="http://schemas.openxmlformats.org/drawingml/2006/table">
            <a:tbl>
              <a:tblPr firstRow="1" firstCol="1" bandRow="1"/>
              <a:tblGrid>
                <a:gridCol w="4058879">
                  <a:extLst>
                    <a:ext uri="{9D8B030D-6E8A-4147-A177-3AD203B41FA5}">
                      <a16:colId xmlns:a16="http://schemas.microsoft.com/office/drawing/2014/main" val="3808393210"/>
                    </a:ext>
                  </a:extLst>
                </a:gridCol>
                <a:gridCol w="580524">
                  <a:extLst>
                    <a:ext uri="{9D8B030D-6E8A-4147-A177-3AD203B41FA5}">
                      <a16:colId xmlns:a16="http://schemas.microsoft.com/office/drawing/2014/main" val="2362683460"/>
                    </a:ext>
                  </a:extLst>
                </a:gridCol>
                <a:gridCol w="580524">
                  <a:extLst>
                    <a:ext uri="{9D8B030D-6E8A-4147-A177-3AD203B41FA5}">
                      <a16:colId xmlns:a16="http://schemas.microsoft.com/office/drawing/2014/main" val="1313975466"/>
                    </a:ext>
                  </a:extLst>
                </a:gridCol>
                <a:gridCol w="580524">
                  <a:extLst>
                    <a:ext uri="{9D8B030D-6E8A-4147-A177-3AD203B41FA5}">
                      <a16:colId xmlns:a16="http://schemas.microsoft.com/office/drawing/2014/main" val="430255041"/>
                    </a:ext>
                  </a:extLst>
                </a:gridCol>
                <a:gridCol w="580524">
                  <a:extLst>
                    <a:ext uri="{9D8B030D-6E8A-4147-A177-3AD203B41FA5}">
                      <a16:colId xmlns:a16="http://schemas.microsoft.com/office/drawing/2014/main" val="144178363"/>
                    </a:ext>
                  </a:extLst>
                </a:gridCol>
                <a:gridCol w="580524">
                  <a:extLst>
                    <a:ext uri="{9D8B030D-6E8A-4147-A177-3AD203B41FA5}">
                      <a16:colId xmlns:a16="http://schemas.microsoft.com/office/drawing/2014/main" val="407848258"/>
                    </a:ext>
                  </a:extLst>
                </a:gridCol>
              </a:tblGrid>
              <a:tr h="441339">
                <a:tc>
                  <a:txBody>
                    <a:bodyPr/>
                    <a:lstStyle/>
                    <a:p>
                      <a:pPr marL="0" marR="0" algn="l" fontAlgn="t">
                        <a:lnSpc>
                          <a:spcPct val="107000"/>
                        </a:lnSpc>
                        <a:spcBef>
                          <a:spcPts val="0"/>
                        </a:spcBef>
                        <a:spcAft>
                          <a:spcPts val="0"/>
                        </a:spcAft>
                      </a:pPr>
                      <a:r>
                        <a:rPr lang="es-ES" sz="1100" b="0" i="0" u="none" strike="noStrike">
                          <a:effectLst/>
                          <a:latin typeface="Calibri" panose="020F0502020204030204" pitchFamily="34" charset="0"/>
                          <a:ea typeface="Calibri" panose="020F0502020204030204" pitchFamily="34" charset="0"/>
                          <a:cs typeface="Times New Roman" panose="02020603050405020304" pitchFamily="18" charset="0"/>
                        </a:rPr>
                        <a:t>ESTRATEGIAS</a:t>
                      </a:r>
                      <a:endParaRPr lang="es-E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AÑO 1</a:t>
                      </a:r>
                      <a:endParaRPr lang="en-US" sz="1800" b="0" i="0" u="none" strike="noStrike" dirty="0">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AÑO 2</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AÑO 3</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AÑO 4</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AÑO 5</a:t>
                      </a:r>
                      <a:endParaRPr lang="en-US" sz="1800" b="0" i="0" u="none" strike="noStrike" dirty="0">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44080882"/>
                  </a:ext>
                </a:extLst>
              </a:tr>
              <a:tr h="470549">
                <a:tc>
                  <a:txBody>
                    <a:bodyPr/>
                    <a:lstStyle/>
                    <a:p>
                      <a:pPr marL="0" marR="0" algn="l" fontAlgn="t">
                        <a:lnSpc>
                          <a:spcPct val="115000"/>
                        </a:lnSpc>
                        <a:spcBef>
                          <a:spcPts val="0"/>
                        </a:spcBef>
                        <a:spcAft>
                          <a:spcPts val="0"/>
                        </a:spcAft>
                      </a:pPr>
                      <a:r>
                        <a:rPr lang="es-ES" sz="1100" b="0" i="0" u="none" strike="noStrike">
                          <a:effectLst/>
                          <a:latin typeface="Calibri" panose="020F0502020204030204" pitchFamily="34" charset="0"/>
                          <a:ea typeface="Calibri" panose="020F0502020204030204" pitchFamily="34" charset="0"/>
                          <a:cs typeface="Times New Roman" panose="02020603050405020304" pitchFamily="18" charset="0"/>
                        </a:rPr>
                        <a:t>1. Mejorar la seguridad en las intersecciones cercanas al puerto</a:t>
                      </a:r>
                      <a:endParaRPr lang="es-E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0054464"/>
                  </a:ext>
                </a:extLst>
              </a:tr>
              <a:tr h="441339">
                <a:tc>
                  <a:txBody>
                    <a:bodyPr/>
                    <a:lstStyle/>
                    <a:p>
                      <a:pPr marL="0" marR="0" algn="l" fontAlgn="t">
                        <a:lnSpc>
                          <a:spcPct val="107000"/>
                        </a:lnSpc>
                        <a:spcBef>
                          <a:spcPts val="0"/>
                        </a:spcBef>
                        <a:spcAft>
                          <a:spcPts val="0"/>
                        </a:spcAft>
                      </a:pPr>
                      <a:r>
                        <a:rPr lang="es-ES" sz="1100" b="0" i="0" u="none" strike="noStrike">
                          <a:effectLst/>
                          <a:latin typeface="Calibri" panose="020F0502020204030204" pitchFamily="34" charset="0"/>
                          <a:ea typeface="Calibri" panose="020F0502020204030204" pitchFamily="34" charset="0"/>
                          <a:cs typeface="Times New Roman" panose="02020603050405020304" pitchFamily="18" charset="0"/>
                        </a:rPr>
                        <a:t>2. Mejorar las rutas para camiones</a:t>
                      </a:r>
                      <a:endParaRPr lang="es-ES" sz="1800" b="0" i="0" u="none" strike="noStrike">
                        <a:effectLst/>
                        <a:latin typeface="Arial" panose="020B0604020202020204" pitchFamily="34" charset="0"/>
                      </a:endParaRPr>
                    </a:p>
                    <a:p>
                      <a:pPr marL="0" marR="0" algn="l" fontAlgn="t">
                        <a:lnSpc>
                          <a:spcPct val="107000"/>
                        </a:lnSpc>
                        <a:spcBef>
                          <a:spcPts val="0"/>
                        </a:spcBef>
                        <a:spcAft>
                          <a:spcPts val="0"/>
                        </a:spcAft>
                      </a:pPr>
                      <a:r>
                        <a:rPr lang="es-E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s-E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2028650"/>
                  </a:ext>
                </a:extLst>
              </a:tr>
              <a:tr h="441339">
                <a:tc>
                  <a:txBody>
                    <a:bodyPr/>
                    <a:lstStyle/>
                    <a:p>
                      <a:pPr marL="0" marR="0" algn="l" fontAlgn="t">
                        <a:lnSpc>
                          <a:spcPct val="107000"/>
                        </a:lnSpc>
                        <a:spcBef>
                          <a:spcPts val="0"/>
                        </a:spcBef>
                        <a:spcAft>
                          <a:spcPts val="0"/>
                        </a:spcAft>
                      </a:pPr>
                      <a:r>
                        <a:rPr lang="es-ES" sz="1100" b="0" i="0" u="none" strike="noStrike">
                          <a:effectLst/>
                          <a:latin typeface="Calibri" panose="020F0502020204030204" pitchFamily="34" charset="0"/>
                          <a:ea typeface="Calibri" panose="020F0502020204030204" pitchFamily="34" charset="0"/>
                          <a:cs typeface="Times New Roman" panose="02020603050405020304" pitchFamily="18" charset="0"/>
                        </a:rPr>
                        <a:t>3. Actualizar la red de rutas para camiones y las calles con prohibición de circulación de camiones</a:t>
                      </a:r>
                      <a:endParaRPr lang="es-E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19952622"/>
                  </a:ext>
                </a:extLst>
              </a:tr>
              <a:tr h="441339">
                <a:tc>
                  <a:txBody>
                    <a:bodyPr/>
                    <a:lstStyle/>
                    <a:p>
                      <a:pPr marL="0" marR="0" algn="l" fontAlgn="t">
                        <a:lnSpc>
                          <a:spcPct val="107000"/>
                        </a:lnSpc>
                        <a:spcBef>
                          <a:spcPts val="0"/>
                        </a:spcBef>
                        <a:spcAft>
                          <a:spcPts val="0"/>
                        </a:spcAft>
                      </a:pPr>
                      <a:r>
                        <a:rPr lang="es-ES" sz="1100" b="0" i="0" u="none" strike="noStrike">
                          <a:effectLst/>
                          <a:latin typeface="Calibri" panose="020F0502020204030204" pitchFamily="34" charset="0"/>
                          <a:ea typeface="Calibri" panose="020F0502020204030204" pitchFamily="34" charset="0"/>
                          <a:cs typeface="Times New Roman" panose="02020603050405020304" pitchFamily="18" charset="0"/>
                        </a:rPr>
                        <a:t>4. Mejorar la señalización de rutas para camiones</a:t>
                      </a:r>
                      <a:endParaRPr lang="es-ES" sz="1800" b="0" i="0" u="none" strike="noStrike">
                        <a:effectLst/>
                        <a:latin typeface="Arial" panose="020B0604020202020204" pitchFamily="34" charset="0"/>
                      </a:endParaRPr>
                    </a:p>
                    <a:p>
                      <a:pPr marL="0" marR="0" algn="l" fontAlgn="t">
                        <a:lnSpc>
                          <a:spcPct val="107000"/>
                        </a:lnSpc>
                        <a:spcBef>
                          <a:spcPts val="0"/>
                        </a:spcBef>
                        <a:spcAft>
                          <a:spcPts val="0"/>
                        </a:spcAft>
                      </a:pPr>
                      <a:r>
                        <a:rPr lang="es-E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s-E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65667658"/>
                  </a:ext>
                </a:extLst>
              </a:tr>
              <a:tr h="441339">
                <a:tc>
                  <a:txBody>
                    <a:bodyPr/>
                    <a:lstStyle/>
                    <a:p>
                      <a:pPr marL="0" marR="0" algn="l" fontAlgn="t">
                        <a:lnSpc>
                          <a:spcPct val="107000"/>
                        </a:lnSpc>
                        <a:spcBef>
                          <a:spcPts val="0"/>
                        </a:spcBef>
                        <a:spcAft>
                          <a:spcPts val="0"/>
                        </a:spcAft>
                      </a:pPr>
                      <a:r>
                        <a:rPr lang="es-ES" sz="1100" b="0" i="0" u="none" strike="noStrike">
                          <a:effectLst/>
                          <a:latin typeface="Calibri" panose="020F0502020204030204" pitchFamily="34" charset="0"/>
                          <a:ea typeface="Calibri" panose="020F0502020204030204" pitchFamily="34" charset="0"/>
                          <a:cs typeface="Times New Roman" panose="02020603050405020304" pitchFamily="18" charset="0"/>
                        </a:rPr>
                        <a:t>5. Realizar controles al azar al cumplimiento de las reglas de tránsito</a:t>
                      </a:r>
                      <a:endParaRPr lang="es-E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78281249"/>
                  </a:ext>
                </a:extLst>
              </a:tr>
              <a:tr h="441339">
                <a:tc>
                  <a:txBody>
                    <a:bodyPr/>
                    <a:lstStyle/>
                    <a:p>
                      <a:pPr marL="0" marR="0" algn="l" fontAlgn="t">
                        <a:lnSpc>
                          <a:spcPct val="107000"/>
                        </a:lnSpc>
                        <a:spcBef>
                          <a:spcPts val="0"/>
                        </a:spcBef>
                        <a:spcAft>
                          <a:spcPts val="0"/>
                        </a:spcAft>
                      </a:pPr>
                      <a:r>
                        <a:rPr lang="es-ES" sz="1100" b="0" i="0" u="none" strike="noStrike">
                          <a:effectLst/>
                          <a:latin typeface="Calibri" panose="020F0502020204030204" pitchFamily="34" charset="0"/>
                          <a:ea typeface="Calibri" panose="020F0502020204030204" pitchFamily="34" charset="0"/>
                          <a:cs typeface="Times New Roman" panose="02020603050405020304" pitchFamily="18" charset="0"/>
                        </a:rPr>
                        <a:t>6. Usar el diseño urbano para promover el uso de rutas para camiones</a:t>
                      </a:r>
                      <a:endParaRPr lang="es-E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6974282"/>
                  </a:ext>
                </a:extLst>
              </a:tr>
              <a:tr h="441339">
                <a:tc>
                  <a:txBody>
                    <a:bodyPr/>
                    <a:lstStyle/>
                    <a:p>
                      <a:pPr marL="0" marR="0" algn="l" fontAlgn="t">
                        <a:lnSpc>
                          <a:spcPct val="107000"/>
                        </a:lnSpc>
                        <a:spcBef>
                          <a:spcPts val="0"/>
                        </a:spcBef>
                        <a:spcAft>
                          <a:spcPts val="0"/>
                        </a:spcAft>
                      </a:pPr>
                      <a:r>
                        <a:rPr lang="es-ES" sz="1100" b="0" i="0" u="none" strike="noStrike">
                          <a:effectLst/>
                          <a:latin typeface="Calibri" panose="020F0502020204030204" pitchFamily="34" charset="0"/>
                          <a:ea typeface="Calibri" panose="020F0502020204030204" pitchFamily="34" charset="0"/>
                          <a:cs typeface="Times New Roman" panose="02020603050405020304" pitchFamily="18" charset="0"/>
                        </a:rPr>
                        <a:t>7. Mejorar la capacitación para emitir boletas de estacionamiento</a:t>
                      </a:r>
                      <a:endParaRPr lang="es-E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73811034"/>
                  </a:ext>
                </a:extLst>
              </a:tr>
              <a:tr h="470549">
                <a:tc>
                  <a:txBody>
                    <a:bodyPr/>
                    <a:lstStyle/>
                    <a:p>
                      <a:pPr marL="0" marR="0" algn="l" fontAlgn="t">
                        <a:lnSpc>
                          <a:spcPct val="115000"/>
                        </a:lnSpc>
                        <a:spcBef>
                          <a:spcPts val="0"/>
                        </a:spcBef>
                        <a:spcAft>
                          <a:spcPts val="0"/>
                        </a:spcAft>
                      </a:pPr>
                      <a:r>
                        <a:rPr lang="es-ES" sz="1100" b="0" i="0" u="none" strike="noStrike">
                          <a:effectLst/>
                          <a:latin typeface="Calibri" panose="020F0502020204030204" pitchFamily="34" charset="0"/>
                          <a:ea typeface="Calibri" panose="020F0502020204030204" pitchFamily="34" charset="0"/>
                          <a:cs typeface="Times New Roman" panose="02020603050405020304" pitchFamily="18" charset="0"/>
                        </a:rPr>
                        <a:t>8. Cambiar las reglamentaciones de estacionamiento</a:t>
                      </a:r>
                      <a:endParaRPr lang="es-ES" sz="1800" b="0" i="0" u="none" strike="noStrike">
                        <a:effectLst/>
                        <a:latin typeface="Arial" panose="020B0604020202020204" pitchFamily="34" charset="0"/>
                      </a:endParaRPr>
                    </a:p>
                    <a:p>
                      <a:pPr marL="0" marR="0" algn="l" fontAlgn="t">
                        <a:lnSpc>
                          <a:spcPct val="115000"/>
                        </a:lnSpc>
                        <a:spcBef>
                          <a:spcPts val="0"/>
                        </a:spcBef>
                        <a:spcAft>
                          <a:spcPts val="0"/>
                        </a:spcAft>
                      </a:pPr>
                      <a:r>
                        <a:rPr lang="es-E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s-E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15298343"/>
                  </a:ext>
                </a:extLst>
              </a:tr>
              <a:tr h="470549">
                <a:tc>
                  <a:txBody>
                    <a:bodyPr/>
                    <a:lstStyle/>
                    <a:p>
                      <a:pPr marL="0" marR="0" algn="l" fontAlgn="t">
                        <a:lnSpc>
                          <a:spcPct val="115000"/>
                        </a:lnSpc>
                        <a:spcBef>
                          <a:spcPts val="0"/>
                        </a:spcBef>
                        <a:spcAft>
                          <a:spcPts val="0"/>
                        </a:spcAft>
                      </a:pPr>
                      <a:r>
                        <a:rPr lang="es-ES" sz="1100" b="0" i="0" u="none" strike="noStrike">
                          <a:effectLst/>
                          <a:latin typeface="Calibri" panose="020F0502020204030204" pitchFamily="34" charset="0"/>
                          <a:ea typeface="Calibri" panose="020F0502020204030204" pitchFamily="34" charset="0"/>
                          <a:cs typeface="Times New Roman" panose="02020603050405020304" pitchFamily="18" charset="0"/>
                        </a:rPr>
                        <a:t>9. Considerar la posibilidad de aumentar las multas de estacionamiento de camiones</a:t>
                      </a:r>
                      <a:endParaRPr lang="es-E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0243027"/>
                  </a:ext>
                </a:extLst>
              </a:tr>
              <a:tr h="441339">
                <a:tc>
                  <a:txBody>
                    <a:bodyPr/>
                    <a:lstStyle/>
                    <a:p>
                      <a:pPr marL="0" marR="0" algn="l" fontAlgn="t">
                        <a:lnSpc>
                          <a:spcPct val="107000"/>
                        </a:lnSpc>
                        <a:spcBef>
                          <a:spcPts val="0"/>
                        </a:spcBef>
                        <a:spcAft>
                          <a:spcPts val="0"/>
                        </a:spcAft>
                      </a:pPr>
                      <a:r>
                        <a:rPr lang="es-E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10. Aplicar el cumplimiento orientado de las reglas de estacionamiento</a:t>
                      </a:r>
                      <a:endParaRPr lang="es-ES" sz="1800" b="0" i="0" u="none" strike="noStrike" dirty="0">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07000"/>
                        </a:lnSpc>
                        <a:spcBef>
                          <a:spcPts val="0"/>
                        </a:spcBef>
                        <a:spcAft>
                          <a:spcPts val="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650" marR="69650" marT="96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0273646"/>
                  </a:ext>
                </a:extLst>
              </a:tr>
            </a:tbl>
          </a:graphicData>
        </a:graphic>
      </p:graphicFrame>
      <p:pic>
        <p:nvPicPr>
          <p:cNvPr id="22" name="Picture 21">
            <a:extLst>
              <a:ext uri="{FF2B5EF4-FFF2-40B4-BE49-F238E27FC236}">
                <a16:creationId xmlns:a16="http://schemas.microsoft.com/office/drawing/2014/main" id="{DA53BEE3-86E8-4C04-B92C-4E37A53F6E1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51984" t="6792" r="2342" b="27122"/>
          <a:stretch/>
        </p:blipFill>
        <p:spPr>
          <a:xfrm>
            <a:off x="5099491" y="1658856"/>
            <a:ext cx="2926081" cy="4616383"/>
          </a:xfrm>
          <a:prstGeom prst="rect">
            <a:avLst/>
          </a:prstGeom>
        </p:spPr>
      </p:pic>
      <p:sp>
        <p:nvSpPr>
          <p:cNvPr id="4" name="Rectangle 3">
            <a:extLst>
              <a:ext uri="{FF2B5EF4-FFF2-40B4-BE49-F238E27FC236}">
                <a16:creationId xmlns:a16="http://schemas.microsoft.com/office/drawing/2014/main" id="{DCF7F7EB-3330-426C-9E5E-377F6A373333}"/>
              </a:ext>
            </a:extLst>
          </p:cNvPr>
          <p:cNvSpPr/>
          <p:nvPr/>
        </p:nvSpPr>
        <p:spPr>
          <a:xfrm>
            <a:off x="928915" y="2609941"/>
            <a:ext cx="7329714" cy="487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5" name="Rectangle 14">
            <a:extLst>
              <a:ext uri="{FF2B5EF4-FFF2-40B4-BE49-F238E27FC236}">
                <a16:creationId xmlns:a16="http://schemas.microsoft.com/office/drawing/2014/main" id="{90FE4D4C-CD35-41A3-AB09-D3EDEDA762C0}"/>
              </a:ext>
            </a:extLst>
          </p:cNvPr>
          <p:cNvSpPr/>
          <p:nvPr/>
        </p:nvSpPr>
        <p:spPr>
          <a:xfrm>
            <a:off x="928915" y="4860655"/>
            <a:ext cx="7329714" cy="4238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Tree>
    <p:extLst>
      <p:ext uri="{BB962C8B-B14F-4D97-AF65-F5344CB8AC3E}">
        <p14:creationId xmlns:p14="http://schemas.microsoft.com/office/powerpoint/2010/main" val="267321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0A16-1714-47CE-BCBC-9799902DED95}"/>
              </a:ext>
            </a:extLst>
          </p:cNvPr>
          <p:cNvSpPr>
            <a:spLocks noGrp="1"/>
          </p:cNvSpPr>
          <p:nvPr>
            <p:ph type="ctrTitle"/>
          </p:nvPr>
        </p:nvSpPr>
        <p:spPr>
          <a:xfrm>
            <a:off x="222458" y="1574497"/>
            <a:ext cx="8669869" cy="1462909"/>
          </a:xfrm>
        </p:spPr>
        <p:txBody>
          <a:bodyPr>
            <a:noAutofit/>
          </a:bodyPr>
          <a:lstStyle/>
          <a:p>
            <a:pPr rtl="0"/>
            <a:br>
              <a:rPr lang="es" sz="5400" b="1">
                <a:solidFill>
                  <a:schemeClr val="bg1"/>
                </a:solidFill>
              </a:rPr>
            </a:br>
            <a:br>
              <a:rPr lang="es" sz="5400" b="1">
                <a:solidFill>
                  <a:schemeClr val="bg1"/>
                </a:solidFill>
              </a:rPr>
            </a:br>
            <a:br>
              <a:rPr lang="es" sz="5400" b="1">
                <a:solidFill>
                  <a:schemeClr val="bg1"/>
                </a:solidFill>
              </a:rPr>
            </a:br>
            <a:br>
              <a:rPr lang="es" sz="5400" b="1">
                <a:solidFill>
                  <a:schemeClr val="bg1"/>
                </a:solidFill>
              </a:rPr>
            </a:br>
            <a:br>
              <a:rPr lang="es" sz="5400" b="1">
                <a:solidFill>
                  <a:schemeClr val="bg1"/>
                </a:solidFill>
              </a:rPr>
            </a:br>
            <a:br>
              <a:rPr lang="es" sz="5400" b="1">
                <a:solidFill>
                  <a:schemeClr val="bg1"/>
                </a:solidFill>
              </a:rPr>
            </a:br>
            <a:br>
              <a:rPr lang="es" sz="5400" b="1">
                <a:solidFill>
                  <a:schemeClr val="bg1"/>
                </a:solidFill>
              </a:rPr>
            </a:br>
            <a:r>
              <a:rPr lang="es" sz="5400" b="1" i="0" u="none" baseline="0"/>
              <a:t>Propuesta sobre la red de rutas para camiones</a:t>
            </a:r>
            <a:endParaRPr lang="es" sz="5400" b="1" dirty="0">
              <a:solidFill>
                <a:schemeClr val="bg1"/>
              </a:solidFill>
            </a:endParaRPr>
          </a:p>
        </p:txBody>
      </p:sp>
      <p:sp>
        <p:nvSpPr>
          <p:cNvPr id="3" name="Subtitle 2">
            <a:extLst>
              <a:ext uri="{FF2B5EF4-FFF2-40B4-BE49-F238E27FC236}">
                <a16:creationId xmlns:a16="http://schemas.microsoft.com/office/drawing/2014/main" id="{EDA3ABAB-2F53-424E-8CB5-4B6388FE0E8B}"/>
              </a:ext>
            </a:extLst>
          </p:cNvPr>
          <p:cNvSpPr>
            <a:spLocks noGrp="1"/>
          </p:cNvSpPr>
          <p:nvPr>
            <p:ph type="subTitle" idx="1"/>
          </p:nvPr>
        </p:nvSpPr>
        <p:spPr>
          <a:xfrm>
            <a:off x="403922" y="3467408"/>
            <a:ext cx="8488405" cy="706373"/>
          </a:xfrm>
        </p:spPr>
        <p:txBody>
          <a:bodyPr>
            <a:noAutofit/>
          </a:bodyPr>
          <a:lstStyle/>
          <a:p>
            <a:pPr rtl="0"/>
            <a:r>
              <a:rPr lang="es" sz="2800" b="0" i="0" u="none" baseline="0" dirty="0"/>
              <a:t>Estrategia 3. Actualizar la Red de rutas para camiones y las Calles con prohibición de circulación de camiones</a:t>
            </a:r>
            <a:endParaRPr lang="es" sz="2800" dirty="0">
              <a:solidFill>
                <a:schemeClr val="bg1"/>
              </a:solidFill>
            </a:endParaRPr>
          </a:p>
        </p:txBody>
      </p:sp>
    </p:spTree>
    <p:extLst>
      <p:ext uri="{BB962C8B-B14F-4D97-AF65-F5344CB8AC3E}">
        <p14:creationId xmlns:p14="http://schemas.microsoft.com/office/powerpoint/2010/main" val="231554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A747-0123-4DB4-947D-A86400891BBC}"/>
              </a:ext>
            </a:extLst>
          </p:cNvPr>
          <p:cNvSpPr>
            <a:spLocks noGrp="1"/>
          </p:cNvSpPr>
          <p:nvPr>
            <p:ph type="ctrTitle"/>
          </p:nvPr>
        </p:nvSpPr>
        <p:spPr>
          <a:xfrm>
            <a:off x="176169" y="134223"/>
            <a:ext cx="8808440" cy="1341491"/>
          </a:xfrm>
        </p:spPr>
        <p:txBody>
          <a:bodyPr>
            <a:normAutofit/>
          </a:bodyPr>
          <a:lstStyle/>
          <a:p>
            <a:pPr rtl="0"/>
            <a:r>
              <a:rPr lang="es" sz="4400" b="1" i="0" u="none" baseline="0"/>
              <a:t>Objetivo</a:t>
            </a:r>
          </a:p>
        </p:txBody>
      </p:sp>
      <p:sp>
        <p:nvSpPr>
          <p:cNvPr id="8" name="Rectangle 7">
            <a:extLst>
              <a:ext uri="{FF2B5EF4-FFF2-40B4-BE49-F238E27FC236}">
                <a16:creationId xmlns:a16="http://schemas.microsoft.com/office/drawing/2014/main" id="{42494D9C-F71F-4EE1-A261-94E2A4BE1D12}"/>
              </a:ext>
            </a:extLst>
          </p:cNvPr>
          <p:cNvSpPr/>
          <p:nvPr/>
        </p:nvSpPr>
        <p:spPr>
          <a:xfrm>
            <a:off x="625642" y="1901678"/>
            <a:ext cx="8089480" cy="1107996"/>
          </a:xfrm>
          <a:prstGeom prst="rect">
            <a:avLst/>
          </a:prstGeom>
        </p:spPr>
        <p:txBody>
          <a:bodyPr wrap="square">
            <a:spAutoFit/>
          </a:bodyPr>
          <a:lstStyle/>
          <a:p>
            <a:pPr algn="l" rtl="0"/>
            <a:r>
              <a:rPr lang="es" sz="2200" b="0" i="0" u="none" baseline="0">
                <a:solidFill>
                  <a:schemeClr val="bg1"/>
                </a:solidFill>
              </a:rPr>
              <a:t>Proponer cambios en el Código Municipal de Oakland para actualizar las </a:t>
            </a:r>
            <a:r>
              <a:rPr lang="es" sz="2200" b="0" i="0" u="none" baseline="0">
                <a:solidFill>
                  <a:srgbClr val="FFFF00"/>
                </a:solidFill>
              </a:rPr>
              <a:t>Rutas de camiones</a:t>
            </a:r>
            <a:r>
              <a:rPr lang="es" sz="2200" b="0" i="0" u="none" baseline="0">
                <a:solidFill>
                  <a:schemeClr val="bg1"/>
                </a:solidFill>
              </a:rPr>
              <a:t> y las </a:t>
            </a:r>
            <a:r>
              <a:rPr lang="es" sz="2200" b="0" i="0" u="none" baseline="0">
                <a:solidFill>
                  <a:srgbClr val="FFFF00"/>
                </a:solidFill>
              </a:rPr>
              <a:t>Calles con prohibición de circulación de camiones </a:t>
            </a:r>
            <a:r>
              <a:rPr lang="es" sz="2200" b="0" i="0" u="none" baseline="0">
                <a:solidFill>
                  <a:schemeClr val="bg1"/>
                </a:solidFill>
              </a:rPr>
              <a:t>y resolver o corregir las inconsistencias del OMC para que las rutas de camiones sean más claras y efectivas</a:t>
            </a:r>
          </a:p>
        </p:txBody>
      </p:sp>
    </p:spTree>
    <p:extLst>
      <p:ext uri="{BB962C8B-B14F-4D97-AF65-F5344CB8AC3E}">
        <p14:creationId xmlns:p14="http://schemas.microsoft.com/office/powerpoint/2010/main" val="292472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A747-0123-4DB4-947D-A86400891BBC}"/>
              </a:ext>
            </a:extLst>
          </p:cNvPr>
          <p:cNvSpPr>
            <a:spLocks noGrp="1"/>
          </p:cNvSpPr>
          <p:nvPr>
            <p:ph type="ctrTitle"/>
          </p:nvPr>
        </p:nvSpPr>
        <p:spPr>
          <a:xfrm>
            <a:off x="6319825" y="1530282"/>
            <a:ext cx="2664784" cy="1341491"/>
          </a:xfrm>
        </p:spPr>
        <p:txBody>
          <a:bodyPr>
            <a:normAutofit fontScale="90000"/>
          </a:bodyPr>
          <a:lstStyle/>
          <a:p>
            <a:pPr rtl="0">
              <a:lnSpc>
                <a:spcPct val="80000"/>
              </a:lnSpc>
            </a:pPr>
            <a:r>
              <a:rPr lang="es" sz="4400" b="1" i="0" u="none" baseline="0" dirty="0"/>
              <a:t>Propuesta sobre la Red de rutas para camiones</a:t>
            </a:r>
          </a:p>
        </p:txBody>
      </p:sp>
      <p:pic>
        <p:nvPicPr>
          <p:cNvPr id="10" name="Picture 9">
            <a:extLst>
              <a:ext uri="{FF2B5EF4-FFF2-40B4-BE49-F238E27FC236}">
                <a16:creationId xmlns:a16="http://schemas.microsoft.com/office/drawing/2014/main" id="{1C56C7B6-5F25-4C6D-B2C4-809178CC7763}"/>
              </a:ext>
            </a:extLst>
          </p:cNvPr>
          <p:cNvPicPr>
            <a:picLocks noChangeAspect="1"/>
          </p:cNvPicPr>
          <p:nvPr/>
        </p:nvPicPr>
        <p:blipFill>
          <a:blip r:embed="rId3"/>
          <a:stretch>
            <a:fillRect/>
          </a:stretch>
        </p:blipFill>
        <p:spPr>
          <a:xfrm>
            <a:off x="6987748" y="4496835"/>
            <a:ext cx="1885586" cy="1695243"/>
          </a:xfrm>
          <a:prstGeom prst="rect">
            <a:avLst/>
          </a:prstGeom>
        </p:spPr>
      </p:pic>
      <p:pic>
        <p:nvPicPr>
          <p:cNvPr id="4" name="Picture 3">
            <a:extLst>
              <a:ext uri="{FF2B5EF4-FFF2-40B4-BE49-F238E27FC236}">
                <a16:creationId xmlns:a16="http://schemas.microsoft.com/office/drawing/2014/main" id="{6090924C-BF65-4FD3-A76F-6E9605761507}"/>
              </a:ext>
            </a:extLst>
          </p:cNvPr>
          <p:cNvPicPr>
            <a:picLocks noChangeAspect="1"/>
          </p:cNvPicPr>
          <p:nvPr/>
        </p:nvPicPr>
        <p:blipFill>
          <a:blip r:embed="rId4"/>
          <a:stretch>
            <a:fillRect/>
          </a:stretch>
        </p:blipFill>
        <p:spPr>
          <a:xfrm>
            <a:off x="159391" y="0"/>
            <a:ext cx="6160434" cy="6858000"/>
          </a:xfrm>
          <a:prstGeom prst="rect">
            <a:avLst/>
          </a:prstGeom>
        </p:spPr>
      </p:pic>
      <p:pic>
        <p:nvPicPr>
          <p:cNvPr id="6" name="Picture 5">
            <a:extLst>
              <a:ext uri="{FF2B5EF4-FFF2-40B4-BE49-F238E27FC236}">
                <a16:creationId xmlns:a16="http://schemas.microsoft.com/office/drawing/2014/main" id="{AEABFEDA-CEA6-4660-BF64-3918D0E131AE}"/>
              </a:ext>
            </a:extLst>
          </p:cNvPr>
          <p:cNvPicPr>
            <a:picLocks noChangeAspect="1"/>
          </p:cNvPicPr>
          <p:nvPr/>
        </p:nvPicPr>
        <p:blipFill rotWithShape="1">
          <a:blip r:embed="rId5">
            <a:extLst>
              <a:ext uri="{28A0092B-C50C-407E-A947-70E740481C1C}">
                <a14:useLocalDpi xmlns:a14="http://schemas.microsoft.com/office/drawing/2010/main" val="0"/>
              </a:ext>
            </a:extLst>
          </a:blip>
          <a:srcRect l="6859" t="63420" r="68253" b="29134"/>
          <a:stretch/>
        </p:blipFill>
        <p:spPr>
          <a:xfrm>
            <a:off x="6430142" y="3036763"/>
            <a:ext cx="2444150" cy="1130093"/>
          </a:xfrm>
          <a:prstGeom prst="rect">
            <a:avLst/>
          </a:prstGeom>
        </p:spPr>
      </p:pic>
    </p:spTree>
    <p:extLst>
      <p:ext uri="{BB962C8B-B14F-4D97-AF65-F5344CB8AC3E}">
        <p14:creationId xmlns:p14="http://schemas.microsoft.com/office/powerpoint/2010/main" val="117069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A747-0123-4DB4-947D-A86400891BBC}"/>
              </a:ext>
            </a:extLst>
          </p:cNvPr>
          <p:cNvSpPr>
            <a:spLocks noGrp="1"/>
          </p:cNvSpPr>
          <p:nvPr>
            <p:ph type="ctrTitle"/>
          </p:nvPr>
        </p:nvSpPr>
        <p:spPr>
          <a:xfrm>
            <a:off x="176169" y="134223"/>
            <a:ext cx="8808440" cy="1341491"/>
          </a:xfrm>
        </p:spPr>
        <p:txBody>
          <a:bodyPr>
            <a:normAutofit/>
          </a:bodyPr>
          <a:lstStyle/>
          <a:p>
            <a:pPr marL="227012" rtl="0">
              <a:spcAft>
                <a:spcPts val="600"/>
              </a:spcAft>
            </a:pPr>
            <a:r>
              <a:rPr lang="es" sz="3600" b="0" i="0" u="none" baseline="0">
                <a:solidFill>
                  <a:srgbClr val="FFFF00"/>
                </a:solidFill>
              </a:rPr>
              <a:t>Red de rutas de camiones</a:t>
            </a:r>
            <a:r>
              <a:rPr lang="es" sz="3600" b="0" i="0" u="none" baseline="0"/>
              <a:t>: Agregar Frontage Road entre 7</a:t>
            </a:r>
            <a:r>
              <a:rPr lang="es" sz="3600" b="0" i="0" u="none" baseline="30000"/>
              <a:t>th</a:t>
            </a:r>
            <a:r>
              <a:rPr lang="es" sz="3600" b="0" i="0" u="none" baseline="0"/>
              <a:t> St. y W. Grand Av.</a:t>
            </a:r>
          </a:p>
        </p:txBody>
      </p:sp>
      <p:sp>
        <p:nvSpPr>
          <p:cNvPr id="9" name="Rectangle 8">
            <a:extLst>
              <a:ext uri="{FF2B5EF4-FFF2-40B4-BE49-F238E27FC236}">
                <a16:creationId xmlns:a16="http://schemas.microsoft.com/office/drawing/2014/main" id="{24997E52-2630-4B2A-B0B3-275BD522735B}"/>
              </a:ext>
            </a:extLst>
          </p:cNvPr>
          <p:cNvSpPr/>
          <p:nvPr/>
        </p:nvSpPr>
        <p:spPr>
          <a:xfrm>
            <a:off x="4876960" y="2022944"/>
            <a:ext cx="3994323" cy="3924151"/>
          </a:xfrm>
          <a:prstGeom prst="rect">
            <a:avLst/>
          </a:prstGeom>
        </p:spPr>
        <p:txBody>
          <a:bodyPr wrap="square">
            <a:spAutoFit/>
          </a:bodyPr>
          <a:lstStyle/>
          <a:p>
            <a:pPr marL="457200" indent="-230188" algn="l" rtl="0">
              <a:lnSpc>
                <a:spcPct val="90000"/>
              </a:lnSpc>
              <a:spcAft>
                <a:spcPts val="600"/>
              </a:spcAft>
              <a:buFont typeface="Arial" panose="020B0604020202020204" pitchFamily="34" charset="0"/>
              <a:buChar char="•"/>
            </a:pPr>
            <a:r>
              <a:rPr lang="es" sz="2000" b="0" i="0" u="none" baseline="0" dirty="0">
                <a:solidFill>
                  <a:schemeClr val="bg1"/>
                </a:solidFill>
              </a:rPr>
              <a:t>Construida como ruta de acceso para la incorporación de camiones a I-880</a:t>
            </a:r>
          </a:p>
          <a:p>
            <a:pPr marL="457200" indent="-230188" algn="l" rtl="0">
              <a:lnSpc>
                <a:spcPct val="90000"/>
              </a:lnSpc>
              <a:spcAft>
                <a:spcPts val="600"/>
              </a:spcAft>
              <a:buFont typeface="Arial" panose="020B0604020202020204" pitchFamily="34" charset="0"/>
              <a:buChar char="•"/>
            </a:pPr>
            <a:r>
              <a:rPr lang="es" sz="2000" b="0" i="0" u="none" baseline="0" dirty="0">
                <a:solidFill>
                  <a:schemeClr val="bg1"/>
                </a:solidFill>
              </a:rPr>
              <a:t>Diseñada para adaptar de manera más segura el tráfico de camiones (pocas intersecciones y usuarios de rutas vulnerables)</a:t>
            </a:r>
            <a:endParaRPr lang="es" sz="2000" dirty="0"/>
          </a:p>
          <a:p>
            <a:pPr marL="457200" indent="-230188" algn="l" rtl="0">
              <a:lnSpc>
                <a:spcPct val="90000"/>
              </a:lnSpc>
              <a:spcAft>
                <a:spcPts val="600"/>
              </a:spcAft>
              <a:buFont typeface="Arial" panose="020B0604020202020204" pitchFamily="34" charset="0"/>
              <a:buChar char="•"/>
            </a:pPr>
            <a:r>
              <a:rPr lang="es" sz="2000" b="0" i="0" u="none" baseline="0" dirty="0">
                <a:solidFill>
                  <a:schemeClr val="bg1"/>
                </a:solidFill>
              </a:rPr>
              <a:t>Separada en gran medida de la red de calles de West Oakland</a:t>
            </a:r>
          </a:p>
          <a:p>
            <a:pPr marL="457200" indent="-230188" algn="l" rtl="0">
              <a:lnSpc>
                <a:spcPct val="90000"/>
              </a:lnSpc>
              <a:spcAft>
                <a:spcPts val="600"/>
              </a:spcAft>
              <a:buFont typeface="Arial" panose="020B0604020202020204" pitchFamily="34" charset="0"/>
              <a:buChar char="•"/>
            </a:pPr>
            <a:r>
              <a:rPr lang="es" sz="2000" b="0" i="0" u="none" baseline="0" dirty="0">
                <a:solidFill>
                  <a:schemeClr val="bg1"/>
                </a:solidFill>
              </a:rPr>
              <a:t>Rutas norte/sur alternativas incrementan la exposición de los residentes, incluidas las escuelas</a:t>
            </a:r>
          </a:p>
        </p:txBody>
      </p:sp>
      <p:pic>
        <p:nvPicPr>
          <p:cNvPr id="3" name="Picture 2">
            <a:extLst>
              <a:ext uri="{FF2B5EF4-FFF2-40B4-BE49-F238E27FC236}">
                <a16:creationId xmlns:a16="http://schemas.microsoft.com/office/drawing/2014/main" id="{580A3F45-18E9-4DE6-B311-1625250FF4F2}"/>
              </a:ext>
            </a:extLst>
          </p:cNvPr>
          <p:cNvPicPr>
            <a:picLocks noChangeAspect="1"/>
          </p:cNvPicPr>
          <p:nvPr/>
        </p:nvPicPr>
        <p:blipFill rotWithShape="1">
          <a:blip r:embed="rId3"/>
          <a:srcRect b="19487"/>
          <a:stretch/>
        </p:blipFill>
        <p:spPr>
          <a:xfrm>
            <a:off x="14129" y="1475714"/>
            <a:ext cx="5086388" cy="4471381"/>
          </a:xfrm>
          <a:prstGeom prst="rect">
            <a:avLst/>
          </a:prstGeom>
        </p:spPr>
      </p:pic>
      <p:cxnSp>
        <p:nvCxnSpPr>
          <p:cNvPr id="5" name="Straight Arrow Connector 4">
            <a:extLst>
              <a:ext uri="{FF2B5EF4-FFF2-40B4-BE49-F238E27FC236}">
                <a16:creationId xmlns:a16="http://schemas.microsoft.com/office/drawing/2014/main" id="{E09D651B-D552-4E88-8531-3A527333E35F}"/>
              </a:ext>
            </a:extLst>
          </p:cNvPr>
          <p:cNvCxnSpPr/>
          <p:nvPr/>
        </p:nvCxnSpPr>
        <p:spPr>
          <a:xfrm>
            <a:off x="1241661" y="1999201"/>
            <a:ext cx="750770" cy="818004"/>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752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10751</TotalTime>
  <Words>1705</Words>
  <Application>Microsoft Office PowerPoint</Application>
  <PresentationFormat>Letter Paper (8.5x11 in)</PresentationFormat>
  <Paragraphs>288</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Courier New</vt:lpstr>
      <vt:lpstr>Office Theme</vt:lpstr>
      <vt:lpstr>Plan de administración de camiones de West Oakland (con siglas TMP)  Implementación durante el primer año Marzo de 2020</vt:lpstr>
      <vt:lpstr>Contenido</vt:lpstr>
      <vt:lpstr>PowerPoint Presentation</vt:lpstr>
      <vt:lpstr>Área abordada por el TMP</vt:lpstr>
      <vt:lpstr>Calendario de implementación: 10 estrategias</vt:lpstr>
      <vt:lpstr>       Propuesta sobre la red de rutas para camiones</vt:lpstr>
      <vt:lpstr>Objetivo</vt:lpstr>
      <vt:lpstr>Propuesta sobre la Red de rutas para camiones</vt:lpstr>
      <vt:lpstr>Red de rutas de camiones: Agregar Frontage Road entre 7th St. y W. Grand Av.</vt:lpstr>
      <vt:lpstr>Prohibir la circulación de camiones: 28th St. entre Poplar St. y Mandela Pkwy.</vt:lpstr>
      <vt:lpstr>Prohibir la circulación de camiones: 7th St. entre Wood St. y Union St.</vt:lpstr>
      <vt:lpstr>Quitar prohibición para camiones: Poplar Street y Union St. entre W. Grand Ave y 28th St.; 24th St. y 26th St. entre Peralta Ave. y Union St.; Kirkham St. entre 24th St. y 26th St. </vt:lpstr>
      <vt:lpstr>       Borrador  de las reglamentaciones de estacionamiento para camiones</vt:lpstr>
      <vt:lpstr>Objetivo</vt:lpstr>
      <vt:lpstr>Condiciones actuales</vt:lpstr>
      <vt:lpstr>Borrador de la propuesta de reglamentaciones de estacionamiento para camiones</vt:lpstr>
      <vt:lpstr>Borrador de la propuesta de reglamentaciones de estacionamiento para camiones</vt:lpstr>
      <vt:lpstr>Borrador de las reglamentaciones de estacionamiento de camiones</vt:lpstr>
      <vt:lpstr>Próximos pasos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Arreola</dc:creator>
  <cp:lastModifiedBy>Parker, Alicia</cp:lastModifiedBy>
  <cp:revision>172</cp:revision>
  <dcterms:created xsi:type="dcterms:W3CDTF">2018-11-26T21:20:49Z</dcterms:created>
  <dcterms:modified xsi:type="dcterms:W3CDTF">2020-04-29T23:28:53Z</dcterms:modified>
</cp:coreProperties>
</file>